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2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83188" autoAdjust="0"/>
  </p:normalViewPr>
  <p:slideViewPr>
    <p:cSldViewPr>
      <p:cViewPr varScale="1">
        <p:scale>
          <a:sx n="90" d="100"/>
          <a:sy n="90" d="100"/>
        </p:scale>
        <p:origin x="100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3E6BD1B2-C7E9-4013-A75E-D7613F89B818}" type="datetimeFigureOut">
              <a:rPr lang="fa-IR" smtClean="0"/>
              <a:pPr/>
              <a:t>15/07/1441</a:t>
            </a:fld>
            <a:endParaRPr lang="fa-IR"/>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fa-IR"/>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C410B508-2E00-4F39-B40D-EE14CB095EB1}"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6BD1B2-C7E9-4013-A75E-D7613F89B818}" type="datetimeFigureOut">
              <a:rPr lang="fa-IR" smtClean="0"/>
              <a:pPr/>
              <a:t>15/07/1441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410B508-2E00-4F39-B40D-EE14CB095EB1}"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6BD1B2-C7E9-4013-A75E-D7613F89B818}" type="datetimeFigureOut">
              <a:rPr lang="fa-IR" smtClean="0"/>
              <a:pPr/>
              <a:t>15/07/1441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410B508-2E00-4F39-B40D-EE14CB095EB1}"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3E6BD1B2-C7E9-4013-A75E-D7613F89B818}" type="datetimeFigureOut">
              <a:rPr lang="fa-IR" smtClean="0"/>
              <a:pPr/>
              <a:t>15/07/1441</a:t>
            </a:fld>
            <a:endParaRPr lang="fa-IR"/>
          </a:p>
        </p:txBody>
      </p:sp>
      <p:sp>
        <p:nvSpPr>
          <p:cNvPr id="9" name="Slide Number Placeholder 8"/>
          <p:cNvSpPr>
            <a:spLocks noGrp="1"/>
          </p:cNvSpPr>
          <p:nvPr>
            <p:ph type="sldNum" sz="quarter" idx="15"/>
          </p:nvPr>
        </p:nvSpPr>
        <p:spPr/>
        <p:txBody>
          <a:bodyPr rtlCol="0"/>
          <a:lstStyle/>
          <a:p>
            <a:fld id="{C410B508-2E00-4F39-B40D-EE14CB095EB1}" type="slidenum">
              <a:rPr lang="fa-IR" smtClean="0"/>
              <a:pPr/>
              <a:t>‹#›</a:t>
            </a:fld>
            <a:endParaRPr lang="fa-IR"/>
          </a:p>
        </p:txBody>
      </p:sp>
      <p:sp>
        <p:nvSpPr>
          <p:cNvPr id="10" name="Footer Placeholder 9"/>
          <p:cNvSpPr>
            <a:spLocks noGrp="1"/>
          </p:cNvSpPr>
          <p:nvPr>
            <p:ph type="ftr" sz="quarter" idx="16"/>
          </p:nvPr>
        </p:nvSpPr>
        <p:spPr/>
        <p:txBody>
          <a:bodyPr rtlCol="0"/>
          <a:lstStyle/>
          <a:p>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3E6BD1B2-C7E9-4013-A75E-D7613F89B818}" type="datetimeFigureOut">
              <a:rPr lang="fa-IR" smtClean="0"/>
              <a:pPr/>
              <a:t>15/07/1441</a:t>
            </a:fld>
            <a:endParaRPr lang="fa-IR"/>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fa-IR"/>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C410B508-2E00-4F39-B40D-EE14CB095EB1}"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3E6BD1B2-C7E9-4013-A75E-D7613F89B818}" type="datetimeFigureOut">
              <a:rPr lang="fa-IR" smtClean="0"/>
              <a:pPr/>
              <a:t>15/07/1441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410B508-2E00-4F39-B40D-EE14CB095EB1}" type="slidenum">
              <a:rPr lang="fa-IR" smtClean="0"/>
              <a:pPr/>
              <a:t>‹#›</a:t>
            </a:fld>
            <a:endParaRPr lang="fa-IR"/>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3E6BD1B2-C7E9-4013-A75E-D7613F89B818}" type="datetimeFigureOut">
              <a:rPr lang="fa-IR" smtClean="0"/>
              <a:pPr/>
              <a:t>15/07/1441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410B508-2E00-4F39-B40D-EE14CB095EB1}" type="slidenum">
              <a:rPr lang="fa-IR" smtClean="0"/>
              <a:pPr/>
              <a:t>‹#›</a:t>
            </a:fld>
            <a:endParaRPr lang="fa-IR"/>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3E6BD1B2-C7E9-4013-A75E-D7613F89B818}" type="datetimeFigureOut">
              <a:rPr lang="fa-IR" smtClean="0"/>
              <a:pPr/>
              <a:t>15/07/1441</a:t>
            </a:fld>
            <a:endParaRPr lang="fa-IR"/>
          </a:p>
        </p:txBody>
      </p:sp>
      <p:sp>
        <p:nvSpPr>
          <p:cNvPr id="7" name="Slide Number Placeholder 6"/>
          <p:cNvSpPr>
            <a:spLocks noGrp="1"/>
          </p:cNvSpPr>
          <p:nvPr>
            <p:ph type="sldNum" sz="quarter" idx="11"/>
          </p:nvPr>
        </p:nvSpPr>
        <p:spPr/>
        <p:txBody>
          <a:bodyPr rtlCol="0"/>
          <a:lstStyle/>
          <a:p>
            <a:fld id="{C410B508-2E00-4F39-B40D-EE14CB095EB1}" type="slidenum">
              <a:rPr lang="fa-IR" smtClean="0"/>
              <a:pPr/>
              <a:t>‹#›</a:t>
            </a:fld>
            <a:endParaRPr lang="fa-IR"/>
          </a:p>
        </p:txBody>
      </p:sp>
      <p:sp>
        <p:nvSpPr>
          <p:cNvPr id="8" name="Footer Placeholder 7"/>
          <p:cNvSpPr>
            <a:spLocks noGrp="1"/>
          </p:cNvSpPr>
          <p:nvPr>
            <p:ph type="ftr" sz="quarter" idx="12"/>
          </p:nvPr>
        </p:nvSpPr>
        <p:spPr/>
        <p:txBody>
          <a:bodyPr rtlCol="0"/>
          <a:lstStyle/>
          <a:p>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6BD1B2-C7E9-4013-A75E-D7613F89B818}" type="datetimeFigureOut">
              <a:rPr lang="fa-IR" smtClean="0"/>
              <a:pPr/>
              <a:t>15/07/1441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410B508-2E00-4F39-B40D-EE14CB095EB1}"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3E6BD1B2-C7E9-4013-A75E-D7613F89B818}" type="datetimeFigureOut">
              <a:rPr lang="fa-IR" smtClean="0"/>
              <a:pPr/>
              <a:t>15/07/1441</a:t>
            </a:fld>
            <a:endParaRPr lang="fa-IR"/>
          </a:p>
        </p:txBody>
      </p:sp>
      <p:sp>
        <p:nvSpPr>
          <p:cNvPr id="22" name="Slide Number Placeholder 21"/>
          <p:cNvSpPr>
            <a:spLocks noGrp="1"/>
          </p:cNvSpPr>
          <p:nvPr>
            <p:ph type="sldNum" sz="quarter" idx="15"/>
          </p:nvPr>
        </p:nvSpPr>
        <p:spPr/>
        <p:txBody>
          <a:bodyPr rtlCol="0"/>
          <a:lstStyle/>
          <a:p>
            <a:fld id="{C410B508-2E00-4F39-B40D-EE14CB095EB1}" type="slidenum">
              <a:rPr lang="fa-IR" smtClean="0"/>
              <a:pPr/>
              <a:t>‹#›</a:t>
            </a:fld>
            <a:endParaRPr lang="fa-IR"/>
          </a:p>
        </p:txBody>
      </p:sp>
      <p:sp>
        <p:nvSpPr>
          <p:cNvPr id="23" name="Footer Placeholder 22"/>
          <p:cNvSpPr>
            <a:spLocks noGrp="1"/>
          </p:cNvSpPr>
          <p:nvPr>
            <p:ph type="ftr" sz="quarter" idx="16"/>
          </p:nvPr>
        </p:nvSpPr>
        <p:spPr/>
        <p:txBody>
          <a:bodyPr rtlCol="0"/>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3E6BD1B2-C7E9-4013-A75E-D7613F89B818}" type="datetimeFigureOut">
              <a:rPr lang="fa-IR" smtClean="0"/>
              <a:pPr/>
              <a:t>15/07/1441</a:t>
            </a:fld>
            <a:endParaRPr lang="fa-IR"/>
          </a:p>
        </p:txBody>
      </p:sp>
      <p:sp>
        <p:nvSpPr>
          <p:cNvPr id="18" name="Slide Number Placeholder 17"/>
          <p:cNvSpPr>
            <a:spLocks noGrp="1"/>
          </p:cNvSpPr>
          <p:nvPr>
            <p:ph type="sldNum" sz="quarter" idx="11"/>
          </p:nvPr>
        </p:nvSpPr>
        <p:spPr/>
        <p:txBody>
          <a:bodyPr rtlCol="0"/>
          <a:lstStyle/>
          <a:p>
            <a:fld id="{C410B508-2E00-4F39-B40D-EE14CB095EB1}" type="slidenum">
              <a:rPr lang="fa-IR" smtClean="0"/>
              <a:pPr/>
              <a:t>‹#›</a:t>
            </a:fld>
            <a:endParaRPr lang="fa-IR"/>
          </a:p>
        </p:txBody>
      </p:sp>
      <p:sp>
        <p:nvSpPr>
          <p:cNvPr id="21" name="Footer Placeholder 20"/>
          <p:cNvSpPr>
            <a:spLocks noGrp="1"/>
          </p:cNvSpPr>
          <p:nvPr>
            <p:ph type="ftr" sz="quarter" idx="12"/>
          </p:nvPr>
        </p:nvSpPr>
        <p:spPr/>
        <p:txBody>
          <a:bodyPr rtlCol="0"/>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3E6BD1B2-C7E9-4013-A75E-D7613F89B818}" type="datetimeFigureOut">
              <a:rPr lang="fa-IR" smtClean="0"/>
              <a:pPr/>
              <a:t>15/07/1441</a:t>
            </a:fld>
            <a:endParaRPr lang="fa-IR"/>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fa-IR"/>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410B508-2E00-4F39-B40D-EE14CB095EB1}"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1"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r" rtl="1"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r" rtl="1"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r" rtl="1"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r" rtl="1"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r" rtl="1"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r" rtl="1"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r" rtl="1"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r" rtl="1"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r" rtl="1"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80.jpg"/>
          <p:cNvPicPr>
            <a:picLocks noChangeAspect="1"/>
          </p:cNvPicPr>
          <p:nvPr/>
        </p:nvPicPr>
        <p:blipFill>
          <a:blip r:embed="rId2" cstate="print"/>
          <a:stretch>
            <a:fillRect/>
          </a:stretch>
        </p:blipFill>
        <p:spPr>
          <a:xfrm>
            <a:off x="3000364" y="1643050"/>
            <a:ext cx="4333461" cy="2113212"/>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57166"/>
            <a:ext cx="7467600" cy="5214974"/>
          </a:xfrm>
        </p:spPr>
        <p:txBody>
          <a:bodyPr/>
          <a:lstStyle/>
          <a:p>
            <a:r>
              <a:rPr lang="fa-IR" dirty="0"/>
              <a:t>کاربرد سنکروها :</a:t>
            </a:r>
            <a:endParaRPr lang="en-US" dirty="0"/>
          </a:p>
          <a:p>
            <a:pPr algn="just"/>
            <a:r>
              <a:rPr lang="fa-IR" dirty="0"/>
              <a:t>انتقال گشتاور </a:t>
            </a:r>
            <a:endParaRPr lang="en-US" dirty="0"/>
          </a:p>
          <a:p>
            <a:r>
              <a:rPr lang="fa-IR" dirty="0"/>
              <a:t>تشخیص خطا </a:t>
            </a:r>
            <a:endParaRPr lang="en-US" dirty="0"/>
          </a:p>
          <a:p>
            <a:endParaRPr lang="en-US" dirty="0"/>
          </a:p>
          <a:p>
            <a:endParaRPr lang="en-US" dirty="0"/>
          </a:p>
        </p:txBody>
      </p:sp>
      <p:pic>
        <p:nvPicPr>
          <p:cNvPr id="4" name="Picture 3" descr="C:\Users\a\Desktop\reza\peroje\کد3.bmp"/>
          <p:cNvPicPr/>
          <p:nvPr/>
        </p:nvPicPr>
        <p:blipFill>
          <a:blip r:embed="rId2" cstate="print"/>
          <a:srcRect l="25961" t="25427" r="19872" b="23932"/>
          <a:stretch>
            <a:fillRect/>
          </a:stretch>
        </p:blipFill>
        <p:spPr bwMode="auto">
          <a:xfrm>
            <a:off x="285720" y="2071678"/>
            <a:ext cx="7643866" cy="4572032"/>
          </a:xfrm>
          <a:prstGeom prst="rect">
            <a:avLst/>
          </a:prstGeom>
          <a:noFill/>
          <a:ln w="9525">
            <a:noFill/>
            <a:miter lim="800000"/>
            <a:headEnd/>
            <a:tailEnd/>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41198"/>
            <a:ext cx="7467600" cy="4873752"/>
          </a:xfrm>
        </p:spPr>
        <p:txBody>
          <a:bodyPr/>
          <a:lstStyle/>
          <a:p>
            <a:r>
              <a:rPr lang="fa-IR" dirty="0"/>
              <a:t>در شکل سیم بندی استاتور با هم 120 درجه اختلاف دارد و اتصال ان ستاره می</a:t>
            </a:r>
            <a:r>
              <a:rPr lang="en-US" dirty="0"/>
              <a:t> </a:t>
            </a:r>
            <a:r>
              <a:rPr lang="fa-IR" dirty="0"/>
              <a:t>باشد و پایانه های متناظربهم متصل شده است .</a:t>
            </a:r>
            <a:endParaRPr lang="en-US" dirty="0"/>
          </a:p>
          <a:p>
            <a:pPr algn="just"/>
            <a:r>
              <a:rPr lang="fa-IR" dirty="0"/>
              <a:t>از سنکرو ها می</a:t>
            </a:r>
            <a:r>
              <a:rPr lang="en-US" dirty="0"/>
              <a:t> </a:t>
            </a:r>
            <a:r>
              <a:rPr lang="fa-IR" dirty="0"/>
              <a:t>توان استفاده نمود تا گشتاور را در مسافتی طولانی  بدون وجود اتصال مکانیکی منتقل نمود.</a:t>
            </a:r>
            <a:endParaRPr lang="en-US" dirty="0"/>
          </a:p>
          <a:p>
            <a:endParaRPr lang="fa-IR" dirty="0"/>
          </a:p>
        </p:txBody>
      </p:sp>
      <p:pic>
        <p:nvPicPr>
          <p:cNvPr id="4" name="Picture 3" descr="C:\Users\a\Desktop\reza\peroje\کد4.bmp"/>
          <p:cNvPicPr/>
          <p:nvPr/>
        </p:nvPicPr>
        <p:blipFill>
          <a:blip r:embed="rId2" cstate="print"/>
          <a:srcRect l="21154" t="18717" r="17788" b="21658"/>
          <a:stretch>
            <a:fillRect/>
          </a:stretch>
        </p:blipFill>
        <p:spPr bwMode="auto">
          <a:xfrm>
            <a:off x="414350" y="2143116"/>
            <a:ext cx="7372360" cy="4714884"/>
          </a:xfrm>
          <a:prstGeom prst="rect">
            <a:avLst/>
          </a:prstGeom>
          <a:noFill/>
          <a:ln w="9525">
            <a:noFill/>
            <a:miter lim="800000"/>
            <a:headEnd/>
            <a:tailEnd/>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214290"/>
            <a:ext cx="8429684" cy="6643710"/>
          </a:xfrm>
        </p:spPr>
        <p:txBody>
          <a:bodyPr>
            <a:normAutofit/>
          </a:bodyPr>
          <a:lstStyle/>
          <a:p>
            <a:r>
              <a:rPr lang="fa-IR" dirty="0"/>
              <a:t>در این سیستم از سنکرو فرستند</a:t>
            </a:r>
            <a:r>
              <a:rPr lang="en-US" dirty="0"/>
              <a:t>CX </a:t>
            </a:r>
            <a:r>
              <a:rPr lang="fa-IR" dirty="0"/>
              <a:t> و گیرنده </a:t>
            </a:r>
            <a:r>
              <a:rPr lang="en-US" dirty="0"/>
              <a:t> CR</a:t>
            </a:r>
            <a:r>
              <a:rPr lang="fa-IR" dirty="0"/>
              <a:t>استفاده شده است در این سیستم سیم پیچ استاتور دو سنکرو بهم متصل ورتور انها به یک منبع </a:t>
            </a:r>
            <a:r>
              <a:rPr lang="en-US" dirty="0"/>
              <a:t>AC</a:t>
            </a:r>
            <a:r>
              <a:rPr lang="fa-IR" dirty="0"/>
              <a:t>تکفاز متصل است اگر کلید</a:t>
            </a:r>
            <a:r>
              <a:rPr lang="en-US" dirty="0"/>
              <a:t>K</a:t>
            </a:r>
            <a:r>
              <a:rPr lang="en-US" baseline="-25000" dirty="0"/>
              <a:t>1</a:t>
            </a:r>
            <a:r>
              <a:rPr lang="en-US" dirty="0"/>
              <a:t> </a:t>
            </a:r>
            <a:r>
              <a:rPr lang="fa-IR" dirty="0"/>
              <a:t> بسته شود و رتور سسنکرو فرستنده بمیزان زاویه </a:t>
            </a:r>
            <a:r>
              <a:rPr lang="en-US" dirty="0"/>
              <a:t>α</a:t>
            </a:r>
          </a:p>
          <a:p>
            <a:pPr algn="just"/>
            <a:r>
              <a:rPr lang="fa-IR" dirty="0"/>
              <a:t>جابجایی پیدا کند در این صورت در استاتور سنکرو فرستنده ولتاژ القا  می</a:t>
            </a:r>
            <a:r>
              <a:rPr lang="en-US" dirty="0"/>
              <a:t> </a:t>
            </a:r>
            <a:r>
              <a:rPr lang="fa-IR" dirty="0"/>
              <a:t>شود و در نتیجه در سیم پیچ سنکرو گیرنده جریان بر قرار می</a:t>
            </a:r>
            <a:r>
              <a:rPr lang="en-US" dirty="0"/>
              <a:t> </a:t>
            </a:r>
            <a:r>
              <a:rPr lang="fa-IR" dirty="0"/>
              <a:t>شود حال اگر رتور سنکرو گیرنده برق دار گردد (</a:t>
            </a:r>
            <a:r>
              <a:rPr lang="en-US" dirty="0"/>
              <a:t>K</a:t>
            </a:r>
            <a:r>
              <a:rPr lang="en-US" baseline="-25000" dirty="0"/>
              <a:t>2</a:t>
            </a:r>
            <a:r>
              <a:rPr lang="fa-IR" dirty="0"/>
              <a:t>بسته شود) در این صورت میدان در جهت محور رتور سنکرو گیرنده بر قرار می</a:t>
            </a:r>
            <a:r>
              <a:rPr lang="en-US" dirty="0"/>
              <a:t> </a:t>
            </a:r>
            <a:r>
              <a:rPr lang="fa-IR" dirty="0"/>
              <a:t>شود در اثر تداخل میدان رتور و میدان استاتور در سنکرو گیرنده  گشتاور پدید می</a:t>
            </a:r>
            <a:r>
              <a:rPr lang="en-US" dirty="0"/>
              <a:t> </a:t>
            </a:r>
            <a:r>
              <a:rPr lang="fa-IR" dirty="0"/>
              <a:t>اید . این گشتاور رتور سنکرو گیرنده را به حرکت در می</a:t>
            </a:r>
            <a:r>
              <a:rPr lang="en-US" dirty="0"/>
              <a:t> </a:t>
            </a:r>
            <a:r>
              <a:rPr lang="fa-IR" dirty="0"/>
              <a:t>اورد  و به وضعیتی مشابه رتور در سنکرو فرستنده می</a:t>
            </a:r>
            <a:r>
              <a:rPr lang="en-US" dirty="0"/>
              <a:t> </a:t>
            </a:r>
            <a:r>
              <a:rPr lang="fa-IR" dirty="0"/>
              <a:t>برد (زاویه</a:t>
            </a:r>
            <a:r>
              <a:rPr lang="en-US" dirty="0"/>
              <a:t> α </a:t>
            </a:r>
            <a:r>
              <a:rPr lang="fa-IR" dirty="0"/>
              <a:t>) در این وضعیت  ولتاژ القا شده در استاتور سنکرو گیرنده  مشابه ولتاژ القا شده در استاتور فرستنده خواهد بود  لذا جریان بین دو سنکرو برقرار نشده و گشتاوری حاصل نمی شود . حال اگر رتور سنکرو فرستنده به وضعیتی جدید منتقل شود  رتور سنکرو گیرنده به همان وضعیت منتقل خواهد شد.</a:t>
            </a:r>
            <a:endParaRPr lang="en-US" dirty="0"/>
          </a:p>
          <a:p>
            <a:endParaRPr lang="fa-IR"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214290"/>
            <a:ext cx="8501122" cy="6429420"/>
          </a:xfrm>
        </p:spPr>
        <p:txBody>
          <a:bodyPr>
            <a:normAutofit/>
          </a:bodyPr>
          <a:lstStyle/>
          <a:p>
            <a:r>
              <a:rPr lang="fa-IR" dirty="0"/>
              <a:t>موتورهای پله ای(</a:t>
            </a:r>
            <a:r>
              <a:rPr lang="en-US" dirty="0"/>
              <a:t>Stepper Motors</a:t>
            </a:r>
            <a:r>
              <a:rPr lang="fa-IR" dirty="0"/>
              <a:t>):</a:t>
            </a:r>
          </a:p>
          <a:p>
            <a:pPr algn="just"/>
            <a:r>
              <a:rPr lang="fa-IR" dirty="0"/>
              <a:t>موتورهای پله ای  می توانند تحت پالس الکتریکی ورودی چند درجه بچرخند معمولا اندازه یا گام پله</a:t>
            </a:r>
            <a:r>
              <a:rPr lang="en-US" dirty="0"/>
              <a:t> </a:t>
            </a:r>
            <a:r>
              <a:rPr lang="fa-IR" dirty="0"/>
              <a:t>ها 2 و 2.5 و5 و7.5 و یا 15 درجه به ازای هر پالس الکتریکی می باشد  موتور های پله ای مبدل های الکترو مغناطیسی هستند  و قادرند پالس های دیجیتالی ورودی را به حرکتی بر روی محور مبدل سازند از این موتور ها در سیستم کنترل دیجیتال استفاده می شود مثلا در کامپیوتر و محرک های دیسک کامپیوتر و ادم های اهنی استفاده می شود . </a:t>
            </a:r>
          </a:p>
          <a:p>
            <a:pPr algn="just"/>
            <a:endParaRPr lang="fa-IR" dirty="0"/>
          </a:p>
          <a:p>
            <a:pPr algn="just">
              <a:buNone/>
            </a:pPr>
            <a:endParaRPr lang="fa-IR" dirty="0"/>
          </a:p>
          <a:p>
            <a:r>
              <a:rPr lang="fa-IR" dirty="0"/>
              <a:t>موتور های پله ای بردونوع هستند:</a:t>
            </a:r>
            <a:endParaRPr lang="en-US" dirty="0"/>
          </a:p>
          <a:p>
            <a:r>
              <a:rPr lang="fa-IR" dirty="0"/>
              <a:t>1_موتور پله ای با مقاومت متغیر (رلوکتانس)</a:t>
            </a:r>
            <a:endParaRPr lang="en-US" dirty="0"/>
          </a:p>
          <a:p>
            <a:r>
              <a:rPr lang="fa-IR" dirty="0"/>
              <a:t>2_موتور های پله ای از نوع مغناطیس دائم </a:t>
            </a:r>
            <a:endParaRPr lang="en-US" dirty="0"/>
          </a:p>
          <a:p>
            <a:endParaRPr lang="fa-IR" dirty="0"/>
          </a:p>
          <a:p>
            <a:endParaRPr lang="fa-IR"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2844" y="285728"/>
            <a:ext cx="8639212" cy="5088066"/>
          </a:xfrm>
        </p:spPr>
        <p:txBody>
          <a:bodyPr/>
          <a:lstStyle/>
          <a:p>
            <a:r>
              <a:rPr lang="fa-IR" dirty="0"/>
              <a:t>1) موتورهای پله ای با رلوکتانس متغیر </a:t>
            </a:r>
            <a:r>
              <a:rPr lang="en-US" dirty="0"/>
              <a:t> Variable reluctance (VR)</a:t>
            </a:r>
            <a:r>
              <a:rPr lang="fa-IR" dirty="0"/>
              <a:t>          که بصورت یک تکه یا چند تکه ساخته می شود.</a:t>
            </a:r>
            <a:endParaRPr lang="en-US" dirty="0"/>
          </a:p>
          <a:p>
            <a:r>
              <a:rPr lang="fa-IR" dirty="0"/>
              <a:t>2) موتور های پله ای یک تکه</a:t>
            </a:r>
          </a:p>
          <a:p>
            <a:pPr algn="just"/>
            <a:r>
              <a:rPr lang="fa-IR" dirty="0"/>
              <a:t>همانگونه که از نام این موتور پیدا است عملکرد ان بر اساس تغییر مقدار رلوکتانس می باشد شکل شمای یک موتور یک تکه دو قطبی چهار فاز را از نوع رلوکتانس متغیر نشان می دهد هر گاه فاز استاتور به نوبت توسط جریان </a:t>
            </a:r>
            <a:r>
              <a:rPr lang="en-US" dirty="0"/>
              <a:t>DC</a:t>
            </a:r>
            <a:r>
              <a:rPr lang="fa-IR" dirty="0"/>
              <a:t> تحریک شود شار منتجه در شکاف هوایی تغییر وضعیت دارد و رتور، محور مغناطیسی شار شکاف هوایی را بخاطر ماهیت گشتاور رلوکتانس تعقیب می کند. گشتاور رلوکتانس به خاطر این که رتور فرو مغناطیس شکاف هوایی می باشد پدید می اید . </a:t>
            </a:r>
            <a:endParaRPr lang="en-US" dirty="0"/>
          </a:p>
          <a:p>
            <a:pPr>
              <a:buNone/>
            </a:pPr>
            <a:endParaRPr lang="fa-IR" dirty="0"/>
          </a:p>
        </p:txBody>
      </p:sp>
      <p:pic>
        <p:nvPicPr>
          <p:cNvPr id="6" name="Picture 5" descr="C:\Users\a\Desktop\reza\peroje\کد 5.bmp"/>
          <p:cNvPicPr/>
          <p:nvPr/>
        </p:nvPicPr>
        <p:blipFill>
          <a:blip r:embed="rId2" cstate="print"/>
          <a:srcRect l="31570" t="25214" r="12340" b="35256"/>
          <a:stretch>
            <a:fillRect/>
          </a:stretch>
        </p:blipFill>
        <p:spPr bwMode="auto">
          <a:xfrm>
            <a:off x="214282" y="3857628"/>
            <a:ext cx="6500858" cy="3000396"/>
          </a:xfrm>
          <a:prstGeom prst="rect">
            <a:avLst/>
          </a:prstGeom>
          <a:noFill/>
          <a:ln w="9525">
            <a:noFill/>
            <a:miter lim="800000"/>
            <a:headEnd/>
            <a:tailEnd/>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69760"/>
            <a:ext cx="7467600" cy="4873752"/>
          </a:xfrm>
        </p:spPr>
        <p:txBody>
          <a:bodyPr/>
          <a:lstStyle/>
          <a:p>
            <a:pPr algn="just"/>
            <a:r>
              <a:rPr lang="fa-IR" dirty="0"/>
              <a:t>حرکت پله ای رتور با گام های 45 درجه انجام می گیرد  که نحوه توالی و ترتیب برق دار کردن سیم پیچ ها </a:t>
            </a:r>
            <a:r>
              <a:rPr lang="en-US" dirty="0"/>
              <a:t>  A </a:t>
            </a:r>
            <a:r>
              <a:rPr lang="fa-IR" dirty="0"/>
              <a:t>و</a:t>
            </a:r>
            <a:r>
              <a:rPr lang="en-US" dirty="0"/>
              <a:t> A+B  </a:t>
            </a:r>
            <a:r>
              <a:rPr lang="fa-IR" dirty="0"/>
              <a:t>و </a:t>
            </a:r>
            <a:r>
              <a:rPr lang="en-US" dirty="0"/>
              <a:t>B</a:t>
            </a:r>
            <a:r>
              <a:rPr lang="fa-IR" dirty="0"/>
              <a:t> و</a:t>
            </a:r>
            <a:r>
              <a:rPr lang="en-US" dirty="0"/>
              <a:t>B+C </a:t>
            </a:r>
            <a:r>
              <a:rPr lang="fa-IR" dirty="0"/>
              <a:t> و </a:t>
            </a:r>
            <a:r>
              <a:rPr lang="en-US" dirty="0"/>
              <a:t>C</a:t>
            </a:r>
            <a:r>
              <a:rPr lang="fa-IR" dirty="0"/>
              <a:t>و.....می باشد که موتور در جهت عقربه ای ساعت می چرخد . </a:t>
            </a:r>
          </a:p>
          <a:p>
            <a:endParaRPr lang="fa-IR" dirty="0"/>
          </a:p>
        </p:txBody>
      </p:sp>
      <p:pic>
        <p:nvPicPr>
          <p:cNvPr id="4" name="Picture 3" descr="C:\Users\a\Desktop\reza\peroje\کد 6.bmp"/>
          <p:cNvPicPr/>
          <p:nvPr/>
        </p:nvPicPr>
        <p:blipFill>
          <a:blip r:embed="rId2" cstate="print"/>
          <a:srcRect l="26763" t="6838" r="31891" b="33333"/>
          <a:stretch>
            <a:fillRect/>
          </a:stretch>
        </p:blipFill>
        <p:spPr bwMode="auto">
          <a:xfrm>
            <a:off x="285720" y="1571612"/>
            <a:ext cx="7429552" cy="4857784"/>
          </a:xfrm>
          <a:prstGeom prst="rect">
            <a:avLst/>
          </a:prstGeom>
          <a:noFill/>
          <a:ln w="9525">
            <a:noFill/>
            <a:miter lim="800000"/>
            <a:headEnd/>
            <a:tailEnd/>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12636"/>
            <a:ext cx="7467600" cy="4873752"/>
          </a:xfrm>
        </p:spPr>
        <p:txBody>
          <a:bodyPr/>
          <a:lstStyle/>
          <a:p>
            <a:pPr algn="just"/>
            <a:r>
              <a:rPr lang="fa-IR" dirty="0"/>
              <a:t>چنانچه ابتدا   </a:t>
            </a:r>
            <a:r>
              <a:rPr lang="en-US" dirty="0"/>
              <a:t>A</a:t>
            </a:r>
            <a:r>
              <a:rPr lang="fa-IR" dirty="0"/>
              <a:t> و </a:t>
            </a:r>
            <a:r>
              <a:rPr lang="en-US" dirty="0"/>
              <a:t>A+D</a:t>
            </a:r>
            <a:r>
              <a:rPr lang="fa-IR" dirty="0"/>
              <a:t> و</a:t>
            </a:r>
            <a:r>
              <a:rPr lang="en-US" dirty="0"/>
              <a:t>D</a:t>
            </a:r>
            <a:r>
              <a:rPr lang="fa-IR" dirty="0"/>
              <a:t> و</a:t>
            </a:r>
            <a:r>
              <a:rPr lang="en-US" dirty="0"/>
              <a:t>D+C</a:t>
            </a:r>
            <a:r>
              <a:rPr lang="fa-IR" dirty="0"/>
              <a:t>و..... برق دار شوند جهت چرخش عکس می گردد . اگر بخواهیم پله های یا گام های چرخش محور کوچکتر شود باید از رتور های  با تعداد قطب های بیشتر استفاده نمود.</a:t>
            </a:r>
            <a:endParaRPr lang="en-US" dirty="0"/>
          </a:p>
        </p:txBody>
      </p:sp>
      <p:pic>
        <p:nvPicPr>
          <p:cNvPr id="4" name="Picture 3" descr="C:\Users\a\Desktop\reza\peroje\کد7.bmp"/>
          <p:cNvPicPr/>
          <p:nvPr/>
        </p:nvPicPr>
        <p:blipFill>
          <a:blip r:embed="rId2" cstate="print"/>
          <a:srcRect l="21955" t="23932" r="16987" b="38675"/>
          <a:stretch>
            <a:fillRect/>
          </a:stretch>
        </p:blipFill>
        <p:spPr bwMode="auto">
          <a:xfrm>
            <a:off x="357158" y="1857364"/>
            <a:ext cx="7286676" cy="4643470"/>
          </a:xfrm>
          <a:prstGeom prst="rect">
            <a:avLst/>
          </a:prstGeom>
          <a:noFill/>
          <a:ln w="9525">
            <a:noFill/>
            <a:miter lim="800000"/>
            <a:headEnd/>
            <a:tailEnd/>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ew Folder\4.bmp"/>
          <p:cNvPicPr/>
          <p:nvPr/>
        </p:nvPicPr>
        <p:blipFill>
          <a:blip r:embed="rId2" cstate="print"/>
          <a:srcRect l="4487" t="13889" r="17949" b="31197"/>
          <a:stretch>
            <a:fillRect/>
          </a:stretch>
        </p:blipFill>
        <p:spPr bwMode="auto">
          <a:xfrm>
            <a:off x="285720" y="285728"/>
            <a:ext cx="7858180" cy="6143668"/>
          </a:xfrm>
          <a:prstGeom prst="rect">
            <a:avLst/>
          </a:prstGeom>
          <a:noFill/>
          <a:ln w="9525">
            <a:noFill/>
            <a:miter lim="800000"/>
            <a:headEnd/>
            <a:tailEnd/>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214290"/>
            <a:ext cx="7643866" cy="6429420"/>
          </a:xfrm>
        </p:spPr>
        <p:txBody>
          <a:bodyPr/>
          <a:lstStyle/>
          <a:p>
            <a:r>
              <a:rPr lang="fa-IR" dirty="0"/>
              <a:t>3)موتور های پله ای چند تکه </a:t>
            </a:r>
            <a:r>
              <a:rPr lang="en-US" dirty="0"/>
              <a:t>Multi stack stepper motor</a:t>
            </a:r>
          </a:p>
          <a:p>
            <a:r>
              <a:rPr lang="fa-IR" dirty="0"/>
              <a:t>شکل سه استاتور (استاتور سه تکه) که در امتداد هم قرار گرفته اند را نشان می دهد  و یک رتور ابتدا  تکه </a:t>
            </a:r>
            <a:r>
              <a:rPr lang="en-US" dirty="0"/>
              <a:t>A</a:t>
            </a:r>
            <a:r>
              <a:rPr lang="fa-IR" dirty="0"/>
              <a:t> برق دار می شود  و دندانه های رتور با تکه </a:t>
            </a:r>
            <a:r>
              <a:rPr lang="en-US" dirty="0"/>
              <a:t>A</a:t>
            </a:r>
            <a:r>
              <a:rPr lang="fa-IR" dirty="0"/>
              <a:t> همراستا می شود و چنانچه تکه </a:t>
            </a:r>
            <a:r>
              <a:rPr lang="en-US" dirty="0"/>
              <a:t>B </a:t>
            </a:r>
            <a:r>
              <a:rPr lang="fa-IR" dirty="0"/>
              <a:t> برق دار شود رتور با ان هم راستا شده  و مقداری جا بجا می شود و اگر تکه </a:t>
            </a:r>
            <a:r>
              <a:rPr lang="en-US" dirty="0"/>
              <a:t>C </a:t>
            </a:r>
            <a:r>
              <a:rPr lang="fa-IR" dirty="0"/>
              <a:t> برق دار شود رتور با ان همراستا  می گردد که حرکتی در جهت عقربه های ساعت بوجود می اید .       </a:t>
            </a:r>
          </a:p>
          <a:p>
            <a:endParaRPr lang="en-US" dirty="0"/>
          </a:p>
          <a:p>
            <a:r>
              <a:rPr lang="fa-IR" dirty="0"/>
              <a:t>لذا در شکل به ازای تغییر تکه های رتور به اندازه 30 درجه  جابجا  می شود .</a:t>
            </a:r>
          </a:p>
          <a:p>
            <a:endParaRPr lang="en-US" dirty="0"/>
          </a:p>
          <a:p>
            <a:r>
              <a:rPr lang="en-US" dirty="0"/>
              <a:t>R</a:t>
            </a:r>
            <a:r>
              <a:rPr lang="fa-IR" dirty="0"/>
              <a:t>:جابجائی هر پله</a:t>
            </a:r>
          </a:p>
          <a:p>
            <a:r>
              <a:rPr lang="en-US" dirty="0"/>
              <a:t>n</a:t>
            </a:r>
            <a:r>
              <a:rPr lang="fa-IR" dirty="0"/>
              <a:t>:تعداد فاز</a:t>
            </a:r>
            <a:endParaRPr lang="en-US" dirty="0"/>
          </a:p>
          <a:p>
            <a:r>
              <a:rPr lang="en-US" dirty="0"/>
              <a:t>r</a:t>
            </a:r>
            <a:r>
              <a:rPr lang="fa-IR" dirty="0"/>
              <a:t>:تعداد دندانه های رتور</a:t>
            </a:r>
          </a:p>
          <a:p>
            <a:endParaRPr lang="fa-IR" dirty="0"/>
          </a:p>
        </p:txBody>
      </p:sp>
      <p:sp>
        <p:nvSpPr>
          <p:cNvPr id="15371" name="Rectangle 11"/>
          <p:cNvSpPr>
            <a:spLocks noChangeArrowheads="1"/>
          </p:cNvSpPr>
          <p:nvPr/>
        </p:nvSpPr>
        <p:spPr bwMode="auto">
          <a:xfrm>
            <a:off x="1357290" y="4402731"/>
            <a:ext cx="1142976"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R</a:t>
            </a:r>
            <a:r>
              <a:rPr kumimoji="0" lang="fa-IR" sz="4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 </a:t>
            </a:r>
            <a:r>
              <a:rPr kumimoji="0" lang="en-US" sz="4400" b="0" i="0" u="none" strike="noStrike" cap="none" normalizeH="0" baseline="0" dirty="0">
                <a:ln>
                  <a:noFill/>
                </a:ln>
                <a:solidFill>
                  <a:schemeClr val="tx1"/>
                </a:solidFill>
                <a:effectLst/>
                <a:latin typeface="Calibri" pitchFamily="34" charset="0"/>
                <a:ea typeface="Times New Roman" pitchFamily="18" charset="0"/>
                <a:cs typeface="Arial" pitchFamily="34" charset="0"/>
              </a:rPr>
              <a:t>=</a:t>
            </a:r>
            <a:endParaRPr kumimoji="0" lang="en-US" sz="4400" b="0" i="0" u="none" strike="noStrike" cap="none" normalizeH="0" baseline="0" dirty="0">
              <a:ln>
                <a:noFill/>
              </a:ln>
              <a:solidFill>
                <a:schemeClr val="tx1"/>
              </a:solidFill>
              <a:effectLst/>
              <a:latin typeface="Arial" pitchFamily="34" charset="0"/>
              <a:cs typeface="Arial" pitchFamily="34" charset="0"/>
            </a:endParaRPr>
          </a:p>
        </p:txBody>
      </p:sp>
      <p:pic>
        <p:nvPicPr>
          <p:cNvPr id="15370" name="Picture 1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428860" y="4357694"/>
            <a:ext cx="857256" cy="1176235"/>
          </a:xfrm>
          <a:prstGeom prst="rect">
            <a:avLst/>
          </a:prstGeom>
          <a:noFill/>
        </p:spPr>
      </p:pic>
      <p:sp>
        <p:nvSpPr>
          <p:cNvPr id="15372" name="Rectangle 12"/>
          <p:cNvSpPr>
            <a:spLocks noChangeArrowheads="1"/>
          </p:cNvSpPr>
          <p:nvPr/>
        </p:nvSpPr>
        <p:spPr bwMode="auto">
          <a:xfrm>
            <a:off x="0" y="1019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a\Desktop\reza\peroje\کد 8 . 5.bmp"/>
          <p:cNvPicPr/>
          <p:nvPr/>
        </p:nvPicPr>
        <p:blipFill>
          <a:blip r:embed="rId2" cstate="print"/>
          <a:srcRect l="30448" t="7479" r="37821" b="27137"/>
          <a:stretch>
            <a:fillRect/>
          </a:stretch>
        </p:blipFill>
        <p:spPr bwMode="auto">
          <a:xfrm>
            <a:off x="571472" y="1714488"/>
            <a:ext cx="7429520" cy="5143512"/>
          </a:xfrm>
          <a:prstGeom prst="rect">
            <a:avLst/>
          </a:prstGeom>
          <a:noFill/>
          <a:ln w="9525">
            <a:noFill/>
            <a:miter lim="800000"/>
            <a:headEnd/>
            <a:tailEnd/>
          </a:ln>
        </p:spPr>
      </p:pic>
      <p:pic>
        <p:nvPicPr>
          <p:cNvPr id="1433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28596" y="357166"/>
            <a:ext cx="2657475" cy="676275"/>
          </a:xfrm>
          <a:prstGeom prst="rect">
            <a:avLst/>
          </a:prstGeom>
          <a:noFill/>
        </p:spPr>
      </p:pic>
      <p:sp>
        <p:nvSpPr>
          <p:cNvPr id="14339" name="Rectangle 3"/>
          <p:cNvSpPr>
            <a:spLocks noChangeArrowheads="1"/>
          </p:cNvSpPr>
          <p:nvPr/>
        </p:nvSpPr>
        <p:spPr bwMode="auto">
          <a:xfrm>
            <a:off x="0" y="11334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pic>
        <p:nvPicPr>
          <p:cNvPr id="14340"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429124" y="428604"/>
            <a:ext cx="2752725" cy="676275"/>
          </a:xfrm>
          <a:prstGeom prst="rect">
            <a:avLst/>
          </a:prstGeom>
          <a:noFill/>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643050"/>
            <a:ext cx="7467600" cy="1143000"/>
          </a:xfrm>
        </p:spPr>
        <p:txBody>
          <a:bodyPr>
            <a:noAutofit/>
          </a:bodyPr>
          <a:lstStyle/>
          <a:p>
            <a:pPr algn="ctr"/>
            <a:r>
              <a:rPr lang="fa-IR" sz="6000" b="1" dirty="0">
                <a:cs typeface="B Koodak" pitchFamily="2" charset="-78"/>
              </a:rPr>
              <a:t>ماشین های مخصوص</a:t>
            </a:r>
            <a:br>
              <a:rPr lang="fa-IR" sz="6000" b="1" dirty="0">
                <a:cs typeface="B Koodak" pitchFamily="2" charset="-78"/>
              </a:rPr>
            </a:br>
            <a:r>
              <a:rPr lang="fa-IR" sz="6000" b="1" dirty="0">
                <a:cs typeface="B Koodak" pitchFamily="2" charset="-78"/>
              </a:rPr>
              <a:t>استاد شادمان</a:t>
            </a:r>
            <a:br>
              <a:rPr lang="en-US" sz="6000" b="1">
                <a:cs typeface="B Koodak" pitchFamily="2" charset="-78"/>
              </a:rPr>
            </a:br>
            <a:r>
              <a:rPr lang="en-US" sz="6000" b="1">
                <a:cs typeface="B Koodak" pitchFamily="2" charset="-78"/>
              </a:rPr>
              <a:t>part 2</a:t>
            </a:r>
            <a:endParaRPr lang="fa-IR" sz="6000" b="1" dirty="0">
              <a:cs typeface="B Koodak" pitchFamily="2" charset="-78"/>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esktop\reza\peroje\کد 8.bmp"/>
          <p:cNvPicPr/>
          <p:nvPr/>
        </p:nvPicPr>
        <p:blipFill>
          <a:blip r:embed="rId2" cstate="print"/>
          <a:srcRect l="20833" t="10897" r="33654" b="33547"/>
          <a:stretch>
            <a:fillRect/>
          </a:stretch>
        </p:blipFill>
        <p:spPr bwMode="auto">
          <a:xfrm>
            <a:off x="1071538" y="71414"/>
            <a:ext cx="6858048" cy="3071833"/>
          </a:xfrm>
          <a:prstGeom prst="rect">
            <a:avLst/>
          </a:prstGeom>
          <a:noFill/>
          <a:ln w="9525">
            <a:noFill/>
            <a:miter lim="800000"/>
            <a:headEnd/>
            <a:tailEnd/>
          </a:ln>
        </p:spPr>
      </p:pic>
      <p:sp>
        <p:nvSpPr>
          <p:cNvPr id="5" name="Content Placeholder 2"/>
          <p:cNvSpPr>
            <a:spLocks noGrp="1"/>
          </p:cNvSpPr>
          <p:nvPr>
            <p:ph sz="quarter" idx="1"/>
          </p:nvPr>
        </p:nvSpPr>
        <p:spPr>
          <a:xfrm>
            <a:off x="457200" y="3571876"/>
            <a:ext cx="7615262" cy="3000396"/>
          </a:xfrm>
        </p:spPr>
        <p:txBody>
          <a:bodyPr>
            <a:normAutofit/>
          </a:bodyPr>
          <a:lstStyle/>
          <a:p>
            <a:pPr algn="just"/>
            <a:r>
              <a:rPr lang="fa-IR" dirty="0"/>
              <a:t>4) موتور های پله ای اهنربائی دائم (</a:t>
            </a:r>
            <a:r>
              <a:rPr lang="en-US" dirty="0"/>
              <a:t>(p.m</a:t>
            </a:r>
            <a:r>
              <a:rPr lang="fa-IR" dirty="0"/>
              <a:t> </a:t>
            </a:r>
            <a:r>
              <a:rPr lang="en-US" dirty="0"/>
              <a:t>Permanent magnet</a:t>
            </a:r>
            <a:endParaRPr lang="fa-IR" dirty="0"/>
          </a:p>
          <a:p>
            <a:pPr algn="just"/>
            <a:r>
              <a:rPr lang="fa-IR" dirty="0"/>
              <a:t>استاتور این موتور شبیه موتور های پله ای تک تکه ای از نوع رلوکتانسی متغیر است اما رتور ان از اهن ربای دائم می باشد در این شکل اگر سیم پیچ </a:t>
            </a:r>
            <a:r>
              <a:rPr lang="en-US" dirty="0"/>
              <a:t>A </a:t>
            </a:r>
            <a:r>
              <a:rPr lang="fa-IR" dirty="0"/>
              <a:t>تحریک شود رتور خود را با میدان ان هم جهت می</a:t>
            </a:r>
            <a:r>
              <a:rPr lang="en-US" dirty="0"/>
              <a:t> </a:t>
            </a:r>
            <a:r>
              <a:rPr lang="fa-IR" dirty="0"/>
              <a:t>کند اگر سیم پیچ </a:t>
            </a:r>
            <a:r>
              <a:rPr lang="en-US" dirty="0"/>
              <a:t>B </a:t>
            </a:r>
            <a:r>
              <a:rPr lang="fa-IR" dirty="0"/>
              <a:t> تحریک شود رتور خود را با میدان همراستا  می کند  در هر گام 90 درجه جابجائی بوجود می اید  .</a:t>
            </a:r>
            <a:endParaRPr lang="en-US" dirty="0"/>
          </a:p>
          <a:p>
            <a:pPr algn="just"/>
            <a:r>
              <a:rPr lang="fa-IR" dirty="0"/>
              <a:t>شکل در صفحه ی بعد </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85786" y="3500438"/>
            <a:ext cx="7253286" cy="3016364"/>
          </a:xfrm>
        </p:spPr>
        <p:txBody>
          <a:bodyPr/>
          <a:lstStyle/>
          <a:p>
            <a:r>
              <a:rPr lang="fa-IR" dirty="0"/>
              <a:t>                                                                                                                                       ساخت موتور های پله ای با اهنربای دائم برای رتور های کوچک با تعداد قطب زیاد مشکل است لذا گام این موتور ها بزرگ بوده  بین 30 تا 90 درجه می باشد و گشتاور این ماشین ها از رلوکتانسی بیشتر است.</a:t>
            </a:r>
          </a:p>
        </p:txBody>
      </p:sp>
      <p:pic>
        <p:nvPicPr>
          <p:cNvPr id="4" name="Picture 3" descr="C:\Users\a\Desktop\reza\peroje\کد 9.bmp"/>
          <p:cNvPicPr/>
          <p:nvPr/>
        </p:nvPicPr>
        <p:blipFill>
          <a:blip r:embed="rId2" cstate="print"/>
          <a:srcRect l="13782" t="9829" r="52724" b="38675"/>
          <a:stretch>
            <a:fillRect/>
          </a:stretch>
        </p:blipFill>
        <p:spPr bwMode="auto">
          <a:xfrm>
            <a:off x="1571604" y="0"/>
            <a:ext cx="6357982" cy="3857628"/>
          </a:xfrm>
          <a:prstGeom prst="rect">
            <a:avLst/>
          </a:prstGeom>
          <a:noFill/>
          <a:ln w="9525">
            <a:noFill/>
            <a:miter lim="800000"/>
            <a:headEnd/>
            <a:tailEnd/>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ew Folder\3.bmp"/>
          <p:cNvPicPr/>
          <p:nvPr/>
        </p:nvPicPr>
        <p:blipFill>
          <a:blip r:embed="rId2" cstate="print"/>
          <a:srcRect l="16026" t="11111" r="33814" b="30342"/>
          <a:stretch>
            <a:fillRect/>
          </a:stretch>
        </p:blipFill>
        <p:spPr bwMode="auto">
          <a:xfrm>
            <a:off x="571472" y="357166"/>
            <a:ext cx="7572428" cy="6072230"/>
          </a:xfrm>
          <a:prstGeom prst="rect">
            <a:avLst/>
          </a:prstGeom>
          <a:noFill/>
          <a:ln w="9525">
            <a:noFill/>
            <a:miter lim="800000"/>
            <a:headEnd/>
            <a:tailEnd/>
          </a:ln>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41198"/>
            <a:ext cx="7467600" cy="4873752"/>
          </a:xfrm>
        </p:spPr>
        <p:txBody>
          <a:bodyPr>
            <a:normAutofit fontScale="92500" lnSpcReduction="20000"/>
          </a:bodyPr>
          <a:lstStyle/>
          <a:p>
            <a:r>
              <a:rPr lang="fa-IR" dirty="0"/>
              <a:t>موتور سنکرون تکفاز :</a:t>
            </a:r>
            <a:endParaRPr lang="en-US" dirty="0">
              <a:latin typeface="Batang" pitchFamily="18" charset="-127"/>
              <a:ea typeface="Batang" pitchFamily="18" charset="-127"/>
            </a:endParaRPr>
          </a:p>
          <a:p>
            <a:r>
              <a:rPr lang="fa-IR" dirty="0">
                <a:latin typeface="Batang" pitchFamily="18" charset="-127"/>
                <a:ea typeface="Batang" pitchFamily="18" charset="-127"/>
              </a:rPr>
              <a:t>1_موتور رلوکتانسی </a:t>
            </a:r>
            <a:endParaRPr lang="en-US" dirty="0">
              <a:latin typeface="Batang" pitchFamily="18" charset="-127"/>
              <a:ea typeface="Batang" pitchFamily="18" charset="-127"/>
            </a:endParaRPr>
          </a:p>
          <a:p>
            <a:r>
              <a:rPr lang="fa-IR" dirty="0">
                <a:latin typeface="Batang" pitchFamily="18" charset="-127"/>
                <a:ea typeface="Batang" pitchFamily="18" charset="-127"/>
              </a:rPr>
              <a:t>2_موتور هیسترزیس </a:t>
            </a:r>
            <a:endParaRPr lang="en-US" dirty="0">
              <a:latin typeface="Batang" pitchFamily="18" charset="-127"/>
              <a:ea typeface="Batang" pitchFamily="18" charset="-127"/>
            </a:endParaRPr>
          </a:p>
          <a:p>
            <a:pPr algn="just"/>
            <a:r>
              <a:rPr lang="fa-IR" dirty="0">
                <a:latin typeface="Batang" pitchFamily="18" charset="-127"/>
                <a:ea typeface="Batang" pitchFamily="18" charset="-127"/>
              </a:rPr>
              <a:t>در بسیاری از کاربرد ها ی توان کم که به سرعت ثابت نیاز داریم از موتور های سنکرون تکفاز استفاده می شود . </a:t>
            </a:r>
          </a:p>
          <a:p>
            <a:pPr algn="just"/>
            <a:endParaRPr lang="en-US" dirty="0">
              <a:latin typeface="Batang" pitchFamily="18" charset="-127"/>
              <a:ea typeface="Batang" pitchFamily="18" charset="-127"/>
            </a:endParaRPr>
          </a:p>
          <a:p>
            <a:r>
              <a:rPr lang="fa-IR" dirty="0">
                <a:latin typeface="Batang" pitchFamily="18" charset="-127"/>
                <a:ea typeface="Batang" pitchFamily="18" charset="-127"/>
              </a:rPr>
              <a:t>موتور های رلوکتانسی : اساس بیشتر موتورهای  تکفاز القائی بوده بجز ان که در ساختمان رتور برجستگی ایجاد می شود  . ایجاد برجستگی در رتور توسط برداشتن چند دندانه از رتور حاصل می شود البته برداشتن دندانه ها باید طوری باشد که تعداد قطب های مطلوب حاصل شود البته باید دانست سیم های  رتور قفس سنجابی و حلقه های انتهایی بقوت خود باقی است تا موتور رلوکتانسی شبیه موتور القائی راه اندازی شود  برای مثال در یک رتور (چهار قطب و 48 دندانه ای) دندانه های زیر را بر میداریم: 1 تا 6  و 13 تا 18 و 25 تا 30 و37 تا 42 این کار موجب می شود تا چهار برجستگی با قی  بماند که این چهار برجستگی شامل دندانه های :7 تا 12 و 19 تا 24 و31 تا 36 و43 تا 48 می شود .</a:t>
            </a:r>
            <a:endParaRPr lang="en-US" dirty="0">
              <a:latin typeface="Batang" pitchFamily="18" charset="-127"/>
              <a:ea typeface="Batang" pitchFamily="18" charset="-127"/>
            </a:endParaRPr>
          </a:p>
          <a:p>
            <a:endParaRPr lang="fa-IR" dirty="0">
              <a:latin typeface="Batang" pitchFamily="18" charset="-127"/>
              <a:ea typeface="Batang" pitchFamily="18" charset="-127"/>
            </a:endParaRPr>
          </a:p>
        </p:txBody>
      </p:sp>
      <p:pic>
        <p:nvPicPr>
          <p:cNvPr id="4" name="Picture 3" descr="C:\Users\a\Desktop\reza\peroje\کد10.bmp"/>
          <p:cNvPicPr/>
          <p:nvPr/>
        </p:nvPicPr>
        <p:blipFill>
          <a:blip r:embed="rId2" cstate="print"/>
          <a:srcRect l="19872" t="6624" r="55288" b="56410"/>
          <a:stretch>
            <a:fillRect/>
          </a:stretch>
        </p:blipFill>
        <p:spPr bwMode="auto">
          <a:xfrm>
            <a:off x="2000232" y="4857760"/>
            <a:ext cx="4429156" cy="2000240"/>
          </a:xfrm>
          <a:prstGeom prst="rect">
            <a:avLst/>
          </a:prstGeom>
          <a:noFill/>
          <a:ln w="9525">
            <a:noFill/>
            <a:miter lim="800000"/>
            <a:headEnd/>
            <a:tailEnd/>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14290"/>
            <a:ext cx="8186766" cy="6357982"/>
          </a:xfrm>
        </p:spPr>
        <p:txBody>
          <a:bodyPr>
            <a:normAutofit/>
          </a:bodyPr>
          <a:lstStyle/>
          <a:p>
            <a:r>
              <a:rPr lang="fa-IR" dirty="0"/>
              <a:t>هنگامی که به سیم پیچ استاتور انرژی داده می شود میدان مغناطیسی گردان گشتاور رلوکتانسی را به محور رتور نامتقارن اعمال می</a:t>
            </a:r>
            <a:r>
              <a:rPr lang="en-US" dirty="0"/>
              <a:t> </a:t>
            </a:r>
            <a:r>
              <a:rPr lang="fa-IR" dirty="0"/>
              <a:t>کند و موجب می شود تا محور قطب برجسته با محور میدان مغناطیسی گردان  همراستا گردد  چرا که در این وضعیت رلوکتانس مسیر مغناطیسی حد اقل می شود .</a:t>
            </a:r>
            <a:endParaRPr lang="en-US" dirty="0"/>
          </a:p>
          <a:p>
            <a:r>
              <a:rPr lang="fa-IR" dirty="0"/>
              <a:t>گشتاور رلوکتانسی از میل بهم راستائی رتور به وضعیت زاویه ای که در ان وضعیت رلوکتانس  فاصله هوایی بین رتور و استاتور حد اقل است حاصل می شود.</a:t>
            </a:r>
          </a:p>
          <a:p>
            <a:r>
              <a:rPr lang="fa-IR" dirty="0"/>
              <a:t>استاتور موتور رلوکتانسی  تکفاز نیز  حاوی سیم پیچ اصلی  و سیم پیچ کمکی است هرگاه استاتور به منبع </a:t>
            </a:r>
            <a:r>
              <a:rPr lang="en-US" dirty="0"/>
              <a:t>ac</a:t>
            </a:r>
            <a:r>
              <a:rPr lang="fa-IR" dirty="0"/>
              <a:t> وصل گردد موتور همانند موتور القائی تکفاز راه می افتد در سرعت حدود 75 درصد سرعت سنکرون  کلید گریز از مرکز سیم پیچ کمکی را از مدار بیرون می</a:t>
            </a:r>
            <a:r>
              <a:rPr lang="en-US" dirty="0"/>
              <a:t> </a:t>
            </a:r>
            <a:r>
              <a:rPr lang="fa-IR" dirty="0"/>
              <a:t>برد  هرگاه سرعت بحوالی سرعت سنکرون رسید رتور مایل است  خود را هم ردیف میدان سازد  و با سرعت سنکرون بچرخد .</a:t>
            </a:r>
            <a:endParaRPr lang="en-US" dirty="0"/>
          </a:p>
          <a:p>
            <a:pPr>
              <a:buNone/>
            </a:pPr>
            <a:endParaRPr lang="fa-IR"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28604"/>
            <a:ext cx="7901014" cy="6429396"/>
          </a:xfrm>
        </p:spPr>
        <p:txBody>
          <a:bodyPr/>
          <a:lstStyle/>
          <a:p>
            <a:pPr algn="just"/>
            <a:r>
              <a:rPr lang="fa-IR" dirty="0"/>
              <a:t>میزان باری که یک موتور رلوکتانسی می تواند در سرعت ثابت داشته باشد  فقط کسری  از باری است که موتور در حالت معمولی  موتور القائی کار می کند اگر بار تا حدی افزایش یابد که گشتاور رلوکتانسی  نتواند سرعت  سنکرون را نگاه دارد لذا سرعت رتور افت می</a:t>
            </a:r>
            <a:r>
              <a:rPr lang="en-US" dirty="0"/>
              <a:t> </a:t>
            </a:r>
            <a:r>
              <a:rPr lang="fa-IR" dirty="0"/>
              <a:t>کند پس سرعت تا مقداری تنزل می</a:t>
            </a:r>
            <a:r>
              <a:rPr lang="en-US" dirty="0"/>
              <a:t> </a:t>
            </a:r>
            <a:r>
              <a:rPr lang="fa-IR" dirty="0"/>
              <a:t>ابد که در ان مقدار لغزش  برای ارائه ی گشتاور لازم گردان بار  با عملکرد موتور القائی کافی باشد .</a:t>
            </a:r>
            <a:endParaRPr lang="en-US" dirty="0"/>
          </a:p>
          <a:p>
            <a:r>
              <a:rPr lang="fa-IR" dirty="0"/>
              <a:t>مشخصه گشتاور سرعت این موتور مانند شکل زیر است:</a:t>
            </a:r>
          </a:p>
          <a:p>
            <a:endParaRPr lang="en-US" dirty="0"/>
          </a:p>
          <a:p>
            <a:endParaRPr lang="fa-IR" dirty="0"/>
          </a:p>
        </p:txBody>
      </p:sp>
      <p:pic>
        <p:nvPicPr>
          <p:cNvPr id="4" name="Picture 3" descr="C:\Users\a\Desktop\reza\peroje\کد 11.bmp"/>
          <p:cNvPicPr/>
          <p:nvPr/>
        </p:nvPicPr>
        <p:blipFill>
          <a:blip r:embed="rId2" cstate="print"/>
          <a:srcRect l="7372" t="11325" r="43109" b="41026"/>
          <a:stretch>
            <a:fillRect/>
          </a:stretch>
        </p:blipFill>
        <p:spPr bwMode="auto">
          <a:xfrm>
            <a:off x="285720" y="3143248"/>
            <a:ext cx="6143668" cy="3714752"/>
          </a:xfrm>
          <a:prstGeom prst="rect">
            <a:avLst/>
          </a:prstGeom>
          <a:noFill/>
          <a:ln w="9525">
            <a:noFill/>
            <a:miter lim="800000"/>
            <a:headEnd/>
            <a:tailEnd/>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286124"/>
            <a:ext cx="8115328" cy="3286148"/>
          </a:xfrm>
        </p:spPr>
        <p:txBody>
          <a:bodyPr/>
          <a:lstStyle/>
          <a:p>
            <a:r>
              <a:rPr lang="fa-IR" dirty="0"/>
              <a:t>ضریب توان این موتور کم است .</a:t>
            </a:r>
            <a:endParaRPr lang="en-US" dirty="0"/>
          </a:p>
          <a:p>
            <a:r>
              <a:rPr lang="fa-IR" dirty="0"/>
              <a:t>در این موتور چون تحریک </a:t>
            </a:r>
            <a:r>
              <a:rPr lang="en-US" dirty="0"/>
              <a:t>DC </a:t>
            </a:r>
            <a:r>
              <a:rPr lang="fa-IR" dirty="0"/>
              <a:t> وجود ندارد </a:t>
            </a:r>
            <a:r>
              <a:rPr lang="en-US" dirty="0"/>
              <a:t>,</a:t>
            </a:r>
            <a:r>
              <a:rPr lang="fa-IR" dirty="0"/>
              <a:t> گشتار ماکزیمم کاهش میابد  این موتور تحت توان یکسان  حجیم تر از موتور های سنکرون با تحریک </a:t>
            </a:r>
            <a:r>
              <a:rPr lang="en-US" dirty="0"/>
              <a:t>DC</a:t>
            </a:r>
            <a:r>
              <a:rPr lang="fa-IR" dirty="0"/>
              <a:t> هستند و نکته مثبت  در رابطه با انها سادگی ساختمان  و هزینه کم  و تعمیر و نگه داری نا چیز می باشد .</a:t>
            </a:r>
            <a:endParaRPr lang="en-US" dirty="0"/>
          </a:p>
          <a:p>
            <a:endParaRPr lang="fa-IR" dirty="0"/>
          </a:p>
        </p:txBody>
      </p:sp>
      <p:pic>
        <p:nvPicPr>
          <p:cNvPr id="4" name="Picture 3" descr="C:\Users\a\Desktop\reza\peroje\کد 11.5.bmp"/>
          <p:cNvPicPr/>
          <p:nvPr/>
        </p:nvPicPr>
        <p:blipFill>
          <a:blip r:embed="rId2" cstate="print"/>
          <a:srcRect l="26282" t="26923" r="21635" b="41880"/>
          <a:stretch>
            <a:fillRect/>
          </a:stretch>
        </p:blipFill>
        <p:spPr bwMode="auto">
          <a:xfrm>
            <a:off x="1357290" y="214290"/>
            <a:ext cx="6276061" cy="2819400"/>
          </a:xfrm>
          <a:prstGeom prst="rect">
            <a:avLst/>
          </a:prstGeom>
          <a:noFill/>
          <a:ln w="9525">
            <a:noFill/>
            <a:miter lim="800000"/>
            <a:headEnd/>
            <a:tailEnd/>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8858280" cy="6572272"/>
          </a:xfrm>
        </p:spPr>
        <p:txBody>
          <a:bodyPr>
            <a:noAutofit/>
          </a:bodyPr>
          <a:lstStyle/>
          <a:p>
            <a:r>
              <a:rPr lang="fa-IR" sz="2200" dirty="0"/>
              <a:t>موتور هیسترزیس: در این موتور از خاصیت هیسترزیس (پس ماند ) مواد مغناطیسی برای تولید گشتاور مکانیکی استفاده می شود  رتور موتور هیسترزیس یک استوانه صاف فاقد دندانه و سیم بندی از ماده فولاد سخت است استاتور موتور می</a:t>
            </a:r>
            <a:r>
              <a:rPr lang="en-US" sz="2200" dirty="0"/>
              <a:t> </a:t>
            </a:r>
            <a:r>
              <a:rPr lang="fa-IR" sz="2200" dirty="0"/>
              <a:t>تواند تکفاز یا سه فاز باشد که این استاتور دارای شیارهایی است که سیم بندی گسترده در ان قرار گرفته است  تا حتی المقدور توزیع سینوسی در فضای بین رتور و استاتور ایجاد شود .</a:t>
            </a:r>
            <a:endParaRPr lang="en-US" sz="2200" dirty="0"/>
          </a:p>
          <a:p>
            <a:r>
              <a:rPr lang="fa-IR" sz="2200" dirty="0"/>
              <a:t>اگر استاتور تک فاز باشد باید یک خازن دائم همراه سیم پیچ کمکی بکار برده شود تا حتی المقدور میدان مغناطیسی همواری تولید کند که تلفات موتور کمتر شود .</a:t>
            </a:r>
            <a:endParaRPr lang="en-US" sz="2200" dirty="0"/>
          </a:p>
          <a:p>
            <a:pPr algn="just"/>
            <a:r>
              <a:rPr lang="fa-IR" sz="2200" dirty="0"/>
              <a:t>هرگاه استاتور به جریان سه فاز (یا تک فاز با سیم پیچ کمکی ) متصل شود یک میدان مغناطیسی دوار که با سرعت سنکرون می چرخد ایجاد گردد این میدان دوار رتور را مغناطیس کرده  و قطب هایی در ان ایجاد می</a:t>
            </a:r>
            <a:r>
              <a:rPr lang="en-US" sz="2200" dirty="0"/>
              <a:t> </a:t>
            </a:r>
            <a:r>
              <a:rPr lang="fa-IR" sz="2200" dirty="0"/>
              <a:t>کند .</a:t>
            </a:r>
            <a:endParaRPr lang="en-US" sz="2200" dirty="0"/>
          </a:p>
          <a:p>
            <a:r>
              <a:rPr lang="fa-IR" sz="2200" dirty="0"/>
              <a:t>وقتی میدان مغناطیسی استاتور سطح روتور را جارو می</a:t>
            </a:r>
            <a:r>
              <a:rPr lang="en-US" sz="2200" dirty="0"/>
              <a:t> </a:t>
            </a:r>
            <a:r>
              <a:rPr lang="fa-IR" sz="2200" dirty="0"/>
              <a:t>کند چون فلز رتور خاصیت پس ماند (هیسترزیس)  دارد میدان حاصل از رتور از میدان  استاتور عقب می</a:t>
            </a:r>
            <a:r>
              <a:rPr lang="en-US" sz="2200" dirty="0"/>
              <a:t> </a:t>
            </a:r>
            <a:r>
              <a:rPr lang="fa-IR" sz="2200" dirty="0"/>
              <a:t>ماند هر چه تلفات هیسترزیس ماده رتور بیشتر باشد زاویه تاخیر میدان مغناطیسی رتور نسبت به استاتور بیشتر می شود .</a:t>
            </a:r>
            <a:endParaRPr lang="en-US" sz="2200" dirty="0"/>
          </a:p>
          <a:p>
            <a:endParaRPr lang="fa-IR" sz="2200" dirty="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57166"/>
            <a:ext cx="8115328" cy="6500834"/>
          </a:xfrm>
        </p:spPr>
        <p:txBody>
          <a:bodyPr/>
          <a:lstStyle/>
          <a:p>
            <a:r>
              <a:rPr lang="fa-IR" dirty="0"/>
              <a:t>شکل شمای یک موتور هیسترزیس را نشان می</a:t>
            </a:r>
            <a:r>
              <a:rPr lang="en-US" dirty="0"/>
              <a:t> </a:t>
            </a:r>
            <a:r>
              <a:rPr lang="fa-IR" dirty="0"/>
              <a:t>دهد .</a:t>
            </a:r>
            <a:endParaRPr lang="en-US" dirty="0"/>
          </a:p>
          <a:p>
            <a:endParaRPr lang="fa-IR" dirty="0"/>
          </a:p>
        </p:txBody>
      </p:sp>
      <p:pic>
        <p:nvPicPr>
          <p:cNvPr id="4" name="Picture 3" descr="C:\Users\a\Desktop\reza\peroje\کد 12.bmp"/>
          <p:cNvPicPr/>
          <p:nvPr/>
        </p:nvPicPr>
        <p:blipFill>
          <a:blip r:embed="rId2" cstate="print"/>
          <a:srcRect l="22115" t="10043" r="25160" b="46367"/>
          <a:stretch>
            <a:fillRect/>
          </a:stretch>
        </p:blipFill>
        <p:spPr bwMode="auto">
          <a:xfrm>
            <a:off x="928662" y="1612880"/>
            <a:ext cx="7358114" cy="3887822"/>
          </a:xfrm>
          <a:prstGeom prst="rect">
            <a:avLst/>
          </a:prstGeom>
          <a:noFill/>
          <a:ln w="9525">
            <a:noFill/>
            <a:miter lim="800000"/>
            <a:headEnd/>
            <a:tailEnd/>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214290"/>
            <a:ext cx="8715436" cy="6643710"/>
          </a:xfrm>
        </p:spPr>
        <p:txBody>
          <a:bodyPr>
            <a:normAutofit/>
          </a:bodyPr>
          <a:lstStyle/>
          <a:p>
            <a:pPr algn="just"/>
            <a:r>
              <a:rPr lang="fa-IR" dirty="0"/>
              <a:t>در شکل صفحه قبل </a:t>
            </a:r>
            <a:r>
              <a:rPr lang="en-US" dirty="0"/>
              <a:t>ss</a:t>
            </a:r>
            <a:r>
              <a:rPr lang="en-US" baseline="30000" dirty="0"/>
              <a:t>'</a:t>
            </a:r>
            <a:r>
              <a:rPr lang="fa-IR" dirty="0"/>
              <a:t> محور میدان استاتور یا </a:t>
            </a:r>
            <a:r>
              <a:rPr lang="en-US" dirty="0"/>
              <a:t>mmf</a:t>
            </a:r>
            <a:r>
              <a:rPr lang="fa-IR" dirty="0"/>
              <a:t> دوار استاتور است که سرعت سنکرون دارد و </a:t>
            </a:r>
            <a:r>
              <a:rPr lang="en-US" dirty="0"/>
              <a:t>RR</a:t>
            </a:r>
            <a:r>
              <a:rPr lang="en-US" baseline="30000" dirty="0"/>
              <a:t>'</a:t>
            </a:r>
            <a:r>
              <a:rPr lang="fa-IR" dirty="0"/>
              <a:t>موج فلوی رتور یا محور میدان رتور است که بخاطر پس ماند اختلاف زاویه </a:t>
            </a:r>
            <a:r>
              <a:rPr lang="en-US" dirty="0"/>
              <a:t>S</a:t>
            </a:r>
            <a:r>
              <a:rPr lang="fa-IR" dirty="0"/>
              <a:t> بین این دو میدان دوار بوجود می</a:t>
            </a:r>
            <a:r>
              <a:rPr lang="en-US" dirty="0"/>
              <a:t> </a:t>
            </a:r>
            <a:r>
              <a:rPr lang="fa-IR" dirty="0"/>
              <a:t>اید اگر رتور ساکن فرض شود گشتاور راه اندازی تولید شده متناسب با حاصلضرب مولفه های اصلی موج </a:t>
            </a:r>
            <a:r>
              <a:rPr lang="en-US" dirty="0"/>
              <a:t>mmf</a:t>
            </a:r>
            <a:r>
              <a:rPr lang="fa-IR" dirty="0"/>
              <a:t> استاتور موج فلوی رتور و سینوس زاویه گشتاور خواهد بود بنابراین در صورتیکه گشتاور ضد محرک بار کمتر از گشتاور محرک مغناطیسی رتور باشد  </a:t>
            </a:r>
            <a:r>
              <a:rPr lang="en-US" dirty="0"/>
              <a:t>,</a:t>
            </a:r>
            <a:r>
              <a:rPr lang="fa-IR" dirty="0"/>
              <a:t> رتور شتاب می گیرد تا زمانیکه سرعت رتور به سرعت سنکرون نرسیده است سیکل هیسترزیس تحت فرکانس لغزش در ماده رتور تکرار می شود به عبارت دیگر مادامی که رتور با سرعت کمتر از سرعت سنکرون می چرخد هرجزء رتوردرمعرض سیکل های مکرر هیسترزیس با فرکانس لغزش قرار می گیرد . زاویه </a:t>
            </a:r>
            <a:r>
              <a:rPr lang="en-US" dirty="0"/>
              <a:t>S</a:t>
            </a:r>
            <a:r>
              <a:rPr lang="fa-IR" dirty="0"/>
              <a:t>(تاخیر)</a:t>
            </a:r>
            <a:r>
              <a:rPr lang="en-US" dirty="0"/>
              <a:t> </a:t>
            </a:r>
            <a:r>
              <a:rPr lang="fa-IR" dirty="0"/>
              <a:t>به حلقه هیسترزیس ماده رتور بستگی دارد  در صورت ثابت بودن دامنه موج فلو با شتاب گرفتن رتور تاخیر </a:t>
            </a:r>
            <a:r>
              <a:rPr lang="en-US" dirty="0"/>
              <a:t>S </a:t>
            </a:r>
            <a:r>
              <a:rPr lang="fa-IR" dirty="0"/>
              <a:t> ثابت خواهد ماند</a:t>
            </a:r>
            <a:r>
              <a:rPr lang="en-US" dirty="0"/>
              <a:t> ,</a:t>
            </a:r>
            <a:r>
              <a:rPr lang="fa-IR" dirty="0"/>
              <a:t> چونکه زاویه </a:t>
            </a:r>
            <a:r>
              <a:rPr lang="en-US" dirty="0"/>
              <a:t>S</a:t>
            </a:r>
            <a:r>
              <a:rPr lang="fa-IR" dirty="0"/>
              <a:t> صرفا  به حلقه هیسترزیس رتور بستگی دارد  و مستقل از شرح تغییرات زمانی حقه هیسترزیس  است  بنابر این موتور گشتاور ثابتی را تا سرعت سنکرون خواهد داد.</a:t>
            </a:r>
            <a:endParaRPr lang="en-US" dirty="0"/>
          </a:p>
          <a:p>
            <a:endParaRPr lang="fa-IR"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214290"/>
            <a:ext cx="8429684" cy="6429420"/>
          </a:xfrm>
        </p:spPr>
        <p:txBody>
          <a:bodyPr>
            <a:normAutofit/>
          </a:bodyPr>
          <a:lstStyle/>
          <a:p>
            <a:r>
              <a:rPr lang="fa-IR" dirty="0"/>
              <a:t>موتور دالاندر: </a:t>
            </a:r>
            <a:endParaRPr lang="en-US" dirty="0"/>
          </a:p>
          <a:p>
            <a:pPr algn="just"/>
            <a:r>
              <a:rPr lang="fa-IR" dirty="0"/>
              <a:t>در بعضی از موتورها برای داشتن دو سرعت از اتصال مخصوصی به نام دالاندر استفاده می شود . چون برای تغییر دورموتورهای قدرت بالا ازتغییر قطب های موتور استفاده می شود تغییر قطب مشخصه موتور را تغییر می دهد  لذا باید به دو نکته اساسی توجه کرد .</a:t>
            </a:r>
          </a:p>
          <a:p>
            <a:pPr algn="l" rtl="0"/>
            <a:endParaRPr lang="en-US" dirty="0"/>
          </a:p>
          <a:p>
            <a:r>
              <a:rPr lang="fa-IR" dirty="0"/>
              <a:t>اول این که دوری که موتور برای ان طراحی شده را تایین می کنیم و سپس دور های کمتر از این دور امکان پذیر است  مثلا اگر موتور برای 4 قطب سیم بندی شده برای 6 قطب و</a:t>
            </a:r>
            <a:r>
              <a:rPr lang="en-US" dirty="0"/>
              <a:t> </a:t>
            </a:r>
            <a:r>
              <a:rPr lang="fa-IR" dirty="0"/>
              <a:t>8قطب و 12 قطب مجاز است ولی داشتن دور برای دو قطب میسر نیست. زیرا افزایش دور به عبارت دیگر کاهش قطب ها با ارتفاع نوع هسته استاتورثابت موجب می گردد که هسته موتور به سرعت اشباه شود و قدرت لازم برای  چرخاندن الکترو موتور را نداشته باشد  دراین حالت موتور از شبکه جریان زیادی می کشد  وجریان زیاد سبب گرم شدن سریع هسته وسوختن سیم پیچ می شود .</a:t>
            </a:r>
            <a:endParaRPr lang="en-US" dirty="0"/>
          </a:p>
          <a:p>
            <a:endParaRPr lang="fa-IR" dirty="0"/>
          </a:p>
        </p:txBody>
      </p:sp>
      <p:sp>
        <p:nvSpPr>
          <p:cNvPr id="163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a-IR"/>
          </a:p>
        </p:txBody>
      </p:sp>
      <p:pic>
        <p:nvPicPr>
          <p:cNvPr id="1638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714348" y="2143116"/>
            <a:ext cx="1000132" cy="679335"/>
          </a:xfrm>
          <a:prstGeom prst="rect">
            <a:avLst/>
          </a:prstGeom>
          <a:noFill/>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1406" y="142852"/>
            <a:ext cx="8715436" cy="6572296"/>
          </a:xfrm>
        </p:spPr>
        <p:txBody>
          <a:bodyPr>
            <a:normAutofit/>
          </a:bodyPr>
          <a:lstStyle/>
          <a:p>
            <a:pPr algn="just"/>
            <a:r>
              <a:rPr lang="fa-IR" dirty="0"/>
              <a:t>با نزدیک شدن سرعت به سرعت سنکرون  فرکانس جریان گردابی رتور کم شده و در سرعت سنکرون ماده مغناطیسی رتور بصورت اهنربا دائم عمل می کند .</a:t>
            </a:r>
            <a:endParaRPr lang="en-US" dirty="0"/>
          </a:p>
          <a:p>
            <a:pPr algn="just"/>
            <a:r>
              <a:rPr lang="fa-IR" dirty="0"/>
              <a:t>مشخصه گشتاور سرعت ثابت یکی از مشخصات بارز این موتور هاست و به علت این مشخصه می تواند خود را با هر نوع باری تطبیق دهد علت این است که بطور ناگهانی بار ان از مشخصه گشتاور سرعت  موتور القائی به سنکرون کشیده  می شود  </a:t>
            </a:r>
            <a:r>
              <a:rPr lang="en-US" dirty="0"/>
              <a:t>,</a:t>
            </a:r>
            <a:r>
              <a:rPr lang="fa-IR" dirty="0"/>
              <a:t> می تواند هر باری را در صورتیکه بتواند به سرعت سنکرون بکشد شتاب دهد و بعد از رسیدن به سرعت سنکرون موتور به کار خود ادامه دهد .</a:t>
            </a:r>
            <a:endParaRPr lang="en-US" dirty="0"/>
          </a:p>
          <a:p>
            <a:pPr algn="just"/>
            <a:r>
              <a:rPr lang="fa-IR" dirty="0"/>
              <a:t>موتور هیسترزیس ذاتا  بی سرو صدا بوده  و چرخش نرمی  را برای بار تامین میکند  بعلاوه رتور تعداد قطبی برابر تعداد قطب های استاتور را بطور طبیعی به خود می گیرد لذا اگر استاتور چند مجموعه سیم پیچ و اتصالات  تغییر قطب داشته باشد می تواند با سرعت های سنکرون مختلفی کار کند این موتور در فاصله سکون تا سرعت سنکرون گشتاور یکنواختی دارد .</a:t>
            </a:r>
          </a:p>
          <a:p>
            <a:pPr algn="just"/>
            <a:r>
              <a:rPr lang="fa-IR" dirty="0"/>
              <a:t>چون میدان مغناطیسی استاتور در رتور جریان های گردابی تولید می کند  و این جریان های گردابی  نیز میدان مغناطیسی خودشان را ایجاد می کنند و گشتاور رتور بیشتر می شود </a:t>
            </a:r>
            <a:r>
              <a:rPr lang="en-US" dirty="0"/>
              <a:t>,</a:t>
            </a:r>
            <a:r>
              <a:rPr lang="fa-IR" dirty="0"/>
              <a:t> هر چه حرکت نسبی بین رتور و میدان مغناطیسی استاتور بیشتر شود جریان های گردابی و گشتاور ناشی از ان بزرگ ترند .</a:t>
            </a:r>
            <a:endParaRPr lang="en-US" dirty="0"/>
          </a:p>
          <a:p>
            <a:pPr algn="just"/>
            <a:endParaRPr 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14290"/>
            <a:ext cx="7467600" cy="4873752"/>
          </a:xfrm>
        </p:spPr>
        <p:txBody>
          <a:bodyPr/>
          <a:lstStyle/>
          <a:p>
            <a:r>
              <a:rPr lang="fa-IR" dirty="0"/>
              <a:t>وقتی موتور به سرعت سنکرون می رسد شار استاتور در رتور دیگر نسبت به هم حرکت نمی کند و رتور مثل یک مغناطیس دائم عمل می کند </a:t>
            </a:r>
          </a:p>
          <a:p>
            <a:endParaRPr lang="en-US" dirty="0"/>
          </a:p>
          <a:p>
            <a:r>
              <a:rPr lang="fa-IR" dirty="0"/>
              <a:t>چون مقدار پس ماند در یک رتور خاص </a:t>
            </a:r>
            <a:r>
              <a:rPr lang="en-US" dirty="0"/>
              <a:t>,</a:t>
            </a:r>
            <a:r>
              <a:rPr lang="fa-IR" dirty="0"/>
              <a:t> تنها تابعی از چگالی شار استاتور  و ماده تشکیل دهنده رتور است </a:t>
            </a:r>
            <a:r>
              <a:rPr lang="en-US" dirty="0"/>
              <a:t>,</a:t>
            </a:r>
            <a:r>
              <a:rPr lang="fa-IR" dirty="0"/>
              <a:t> گشتاور پس ماند موتور از سرعت صفر تا </a:t>
            </a:r>
            <a:r>
              <a:rPr lang="en-US" dirty="0"/>
              <a:t>n</a:t>
            </a:r>
            <a:r>
              <a:rPr lang="en-US" baseline="-25000" dirty="0"/>
              <a:t>syne </a:t>
            </a:r>
            <a:r>
              <a:rPr lang="fa-IR" baseline="-25000" dirty="0"/>
              <a:t>  </a:t>
            </a:r>
            <a:r>
              <a:rPr lang="fa-IR" dirty="0"/>
              <a:t>تقریبا ثابت است .</a:t>
            </a:r>
          </a:p>
          <a:p>
            <a:endParaRPr lang="en-US" dirty="0"/>
          </a:p>
          <a:p>
            <a:r>
              <a:rPr lang="fa-IR" dirty="0"/>
              <a:t>_ چون گشتاور موتور در تمام  سرعت ها کمتر از سنکرون از ماکزیمم گشتاور سنکرونش بیشتر است این موتور می تواند هر باری را که در کار عادی قادر به گرداندن ان است </a:t>
            </a:r>
            <a:r>
              <a:rPr lang="en-US" dirty="0"/>
              <a:t>,</a:t>
            </a:r>
            <a:r>
              <a:rPr lang="fa-IR" dirty="0"/>
              <a:t> راه اندازی کنند .</a:t>
            </a:r>
            <a:endParaRPr lang="en-US" dirty="0"/>
          </a:p>
          <a:p>
            <a:endParaRPr lang="fa-IR" dirty="0"/>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132856"/>
            <a:ext cx="7467600" cy="1143000"/>
          </a:xfrm>
        </p:spPr>
        <p:txBody>
          <a:bodyPr>
            <a:normAutofit/>
          </a:bodyPr>
          <a:lstStyle/>
          <a:p>
            <a:pPr algn="ctr"/>
            <a:r>
              <a:rPr lang="fa-IR" sz="5400" dirty="0">
                <a:solidFill>
                  <a:schemeClr val="accent2">
                    <a:lumMod val="75000"/>
                  </a:schemeClr>
                </a:solidFill>
                <a:latin typeface="Impact" pitchFamily="34" charset="0"/>
              </a:rPr>
              <a:t>تشکر از توجه شما</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857232"/>
            <a:ext cx="8429684" cy="6000768"/>
          </a:xfrm>
        </p:spPr>
        <p:txBody>
          <a:bodyPr/>
          <a:lstStyle/>
          <a:p>
            <a:r>
              <a:rPr lang="fa-IR" dirty="0"/>
              <a:t>دوم اینکه با تغییر قطب ها اتصالات سری و موازی کلاف مختلف است لذا ولتاژ کلاف و جریان انها تغییر می</a:t>
            </a:r>
            <a:r>
              <a:rPr lang="en-US" dirty="0"/>
              <a:t> </a:t>
            </a:r>
            <a:r>
              <a:rPr lang="fa-IR" dirty="0"/>
              <a:t>کند بنابراین در هنگام محاسبه باید سیم پیچی به ازای بیشترین جریان و بیشترین ولتاژ طراحی شود .</a:t>
            </a:r>
            <a:endParaRPr lang="en-US" dirty="0"/>
          </a:p>
          <a:p>
            <a:r>
              <a:rPr lang="fa-IR" dirty="0"/>
              <a:t>انواع اتصالات دالاندر:</a:t>
            </a:r>
            <a:endParaRPr lang="en-US" dirty="0"/>
          </a:p>
          <a:p>
            <a:r>
              <a:rPr lang="fa-IR" dirty="0"/>
              <a:t>الف)اتصال ستاره که شامل ستاره سری و ستاره دوبل است</a:t>
            </a:r>
            <a:endParaRPr lang="en-US" dirty="0"/>
          </a:p>
          <a:p>
            <a:r>
              <a:rPr lang="fa-IR" dirty="0"/>
              <a:t>ب)اتصال مثلث که شامل مثلث سری و مثلث دوبل است</a:t>
            </a:r>
          </a:p>
          <a:p>
            <a:pPr>
              <a:buNone/>
            </a:pPr>
            <a:endParaRPr lang="en-US" dirty="0"/>
          </a:p>
          <a:p>
            <a:endParaRPr lang="fa-IR"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214290"/>
            <a:ext cx="8115328" cy="6429420"/>
          </a:xfrm>
        </p:spPr>
        <p:txBody>
          <a:bodyPr/>
          <a:lstStyle/>
          <a:p>
            <a:pPr algn="just"/>
            <a:r>
              <a:rPr lang="fa-IR" dirty="0"/>
              <a:t>می توان هر یک از اتصالات فوق را به اتصال دیگر تبدیل کرد که در این تبدیلات ولتاژ وجریان در هر سیم پیچ تغییر کرده لذا در گشتاور توان موتور نیز تغییراتی ایجاد می</a:t>
            </a:r>
            <a:r>
              <a:rPr lang="en-US" dirty="0"/>
              <a:t> </a:t>
            </a:r>
            <a:r>
              <a:rPr lang="fa-IR" dirty="0"/>
              <a:t>شود تعیین  روابط گشتاور و توان در اتصالات دالاندر:</a:t>
            </a:r>
          </a:p>
          <a:p>
            <a:endParaRPr lang="en-US" dirty="0"/>
          </a:p>
          <a:p>
            <a:endParaRPr lang="fa-IR" dirty="0"/>
          </a:p>
        </p:txBody>
      </p:sp>
      <p:pic>
        <p:nvPicPr>
          <p:cNvPr id="4" name="Picture 3" descr="I:\New Folder\8.bmp"/>
          <p:cNvPicPr/>
          <p:nvPr/>
        </p:nvPicPr>
        <p:blipFill>
          <a:blip r:embed="rId2" cstate="print"/>
          <a:srcRect l="3365" t="10684" r="18269" b="40171"/>
          <a:stretch>
            <a:fillRect/>
          </a:stretch>
        </p:blipFill>
        <p:spPr bwMode="auto">
          <a:xfrm>
            <a:off x="357158" y="2214554"/>
            <a:ext cx="7715304" cy="3714776"/>
          </a:xfrm>
          <a:prstGeom prst="rect">
            <a:avLst/>
          </a:prstGeom>
          <a:noFill/>
          <a:ln w="9525">
            <a:noFill/>
            <a:miter lim="800000"/>
            <a:headEnd/>
            <a:tailEnd/>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214290"/>
            <a:ext cx="8429684" cy="6429420"/>
          </a:xfrm>
        </p:spPr>
        <p:txBody>
          <a:bodyPr>
            <a:normAutofit/>
          </a:bodyPr>
          <a:lstStyle/>
          <a:p>
            <a:r>
              <a:rPr lang="fa-IR" dirty="0"/>
              <a:t>سنکرو</a:t>
            </a:r>
            <a:r>
              <a:rPr lang="en-US" dirty="0"/>
              <a:t>(Synchro)</a:t>
            </a:r>
          </a:p>
          <a:p>
            <a:pPr algn="just"/>
            <a:r>
              <a:rPr lang="fa-IR" dirty="0"/>
              <a:t>سنکرو یک وسیله الکترو مغناطیسی </a:t>
            </a:r>
            <a:r>
              <a:rPr lang="en-US" dirty="0"/>
              <a:t> AC</a:t>
            </a:r>
            <a:r>
              <a:rPr lang="fa-IR" dirty="0"/>
              <a:t>بوده و قادر است جابجائی مکانیکی را به سیگنال الکتریکی تبدیل کند _ سنکرو در سیستم های کنترل برای انتقال موقعیت  و وضعیت محور و همچنین برای ثبت سنکرونیزم (هم مکانی) بین دو یا چند محور بکار می</a:t>
            </a:r>
            <a:r>
              <a:rPr lang="en-US" dirty="0"/>
              <a:t> </a:t>
            </a:r>
            <a:r>
              <a:rPr lang="fa-IR" dirty="0"/>
              <a:t>رود . </a:t>
            </a:r>
            <a:endParaRPr lang="en-US" dirty="0"/>
          </a:p>
          <a:p>
            <a:pPr algn="just"/>
            <a:endParaRPr lang="fa-IR" dirty="0"/>
          </a:p>
          <a:p>
            <a:r>
              <a:rPr lang="fa-IR" dirty="0"/>
              <a:t>چند سنکرونیزم را که می</a:t>
            </a:r>
            <a:r>
              <a:rPr lang="en-US" dirty="0"/>
              <a:t> </a:t>
            </a:r>
            <a:r>
              <a:rPr lang="fa-IR" dirty="0"/>
              <a:t>توان به ان اشاره کرد :</a:t>
            </a:r>
            <a:endParaRPr lang="en-US" dirty="0"/>
          </a:p>
          <a:p>
            <a:r>
              <a:rPr lang="fa-IR" dirty="0"/>
              <a:t>1- سنکرو فرستنده</a:t>
            </a:r>
            <a:r>
              <a:rPr lang="en-US" dirty="0"/>
              <a:t>         Synhro control transmitter(cx) </a:t>
            </a:r>
          </a:p>
          <a:p>
            <a:r>
              <a:rPr lang="fa-IR" dirty="0"/>
              <a:t>2- سنکرو گیرنده </a:t>
            </a:r>
            <a:r>
              <a:rPr lang="en-US" dirty="0"/>
              <a:t>Synchro cintrol receiver (CR)</a:t>
            </a:r>
          </a:p>
          <a:p>
            <a:r>
              <a:rPr lang="fa-IR" dirty="0"/>
              <a:t>3- سنکرو تبدیل کننده یا ترانسفورماتوری </a:t>
            </a:r>
            <a:r>
              <a:rPr lang="en-US" dirty="0"/>
              <a:t>(CT)</a:t>
            </a:r>
          </a:p>
          <a:p>
            <a:endParaRPr lang="fa-I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76300" y="571480"/>
            <a:ext cx="7467600" cy="4873752"/>
          </a:xfrm>
        </p:spPr>
        <p:txBody>
          <a:bodyPr/>
          <a:lstStyle/>
          <a:p>
            <a:pPr algn="just"/>
            <a:r>
              <a:rPr lang="fa-IR" dirty="0"/>
              <a:t>سنکرو فرستنده:  حاوی استاتور سه فازی شبیه ماشین های سنکرون است (سه سیم پیچ توضیع شده در استاتور)  رتور این سنکرو ها از نوع قطب برجسته بوده  که حاوی یک سیم پیچ است  اگر از طریق حلقه های لغزان به سیم پیچ رتور  ولتاژ اعمال گردد در امتداد محور رتور شار متناوبی شکل می</a:t>
            </a:r>
            <a:r>
              <a:rPr lang="en-US" dirty="0"/>
              <a:t> </a:t>
            </a:r>
            <a:r>
              <a:rPr lang="fa-IR" dirty="0"/>
              <a:t>گیرد این شار متناوب بخاطر عمل ترانسفور ماتوری در سیم پیچ های استاتور ولتاژ القا می</a:t>
            </a:r>
            <a:r>
              <a:rPr lang="en-US" dirty="0"/>
              <a:t> </a:t>
            </a:r>
            <a:r>
              <a:rPr lang="fa-IR" dirty="0"/>
              <a:t>کند.</a:t>
            </a:r>
          </a:p>
          <a:p>
            <a:endParaRPr lang="en-US" dirty="0"/>
          </a:p>
          <a:p>
            <a:endParaRPr lang="fa-IR" dirty="0"/>
          </a:p>
        </p:txBody>
      </p:sp>
      <p:pic>
        <p:nvPicPr>
          <p:cNvPr id="5" name="Picture 4" descr="C:\Users\a\Desktop\reza\peroje\کد 1.bmp"/>
          <p:cNvPicPr/>
          <p:nvPr/>
        </p:nvPicPr>
        <p:blipFill>
          <a:blip r:embed="rId2" cstate="print"/>
          <a:srcRect l="16346" t="29412" r="9456" b="22479"/>
          <a:stretch>
            <a:fillRect/>
          </a:stretch>
        </p:blipFill>
        <p:spPr bwMode="auto">
          <a:xfrm>
            <a:off x="214282" y="2928934"/>
            <a:ext cx="7858180" cy="3643338"/>
          </a:xfrm>
          <a:prstGeom prst="rect">
            <a:avLst/>
          </a:prstGeom>
          <a:noFill/>
          <a:ln w="9525">
            <a:noFill/>
            <a:miter lim="800000"/>
            <a:headEnd/>
            <a:tailEnd/>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0"/>
            <a:ext cx="8786842" cy="6858000"/>
          </a:xfrm>
        </p:spPr>
        <p:txBody>
          <a:bodyPr>
            <a:normAutofit/>
          </a:bodyPr>
          <a:lstStyle/>
          <a:p>
            <a:pPr algn="just"/>
            <a:r>
              <a:rPr lang="fa-IR" dirty="0">
                <a:latin typeface="B Koodak"/>
              </a:rPr>
              <a:t>اگر رتور در راستای محور مغناطیسی سیم پیچ</a:t>
            </a:r>
            <a:r>
              <a:rPr lang="en-US" dirty="0">
                <a:latin typeface="B Koodak"/>
              </a:rPr>
              <a:t> </a:t>
            </a:r>
            <a:r>
              <a:rPr lang="en-US" dirty="0"/>
              <a:t>S</a:t>
            </a:r>
            <a:r>
              <a:rPr lang="en-US" baseline="-25000" dirty="0"/>
              <a:t>2</a:t>
            </a:r>
            <a:r>
              <a:rPr lang="en-US" dirty="0">
                <a:latin typeface="B Koodak"/>
              </a:rPr>
              <a:t> </a:t>
            </a:r>
            <a:r>
              <a:rPr lang="fa-IR" dirty="0">
                <a:latin typeface="B Koodak"/>
              </a:rPr>
              <a:t>قرار گیرد در این صورت شار</a:t>
            </a:r>
            <a:r>
              <a:rPr lang="en-US" dirty="0">
                <a:latin typeface="B Koodak"/>
              </a:rPr>
              <a:t> </a:t>
            </a:r>
            <a:r>
              <a:rPr lang="fa-IR" dirty="0">
                <a:latin typeface="B Koodak"/>
              </a:rPr>
              <a:t>دور این </a:t>
            </a:r>
            <a:r>
              <a:rPr lang="fa-IR" dirty="0">
                <a:latin typeface="Angsana New" pitchFamily="18" charset="-34"/>
              </a:rPr>
              <a:t>سیم پیچ استاتور ماکزیمم در این وضعیت الکتریکی صفر می باشد در شکل  رتور در وضعیتی است که نسبت به وضعیت صفر بمیزان زاویه</a:t>
            </a:r>
            <a:r>
              <a:rPr lang="en-US" dirty="0">
                <a:latin typeface="Angsana New" pitchFamily="18" charset="-34"/>
              </a:rPr>
              <a:t>      </a:t>
            </a:r>
            <a:r>
              <a:rPr lang="fa-IR" dirty="0">
                <a:latin typeface="Angsana New" pitchFamily="18" charset="-34"/>
              </a:rPr>
              <a:t>جابجائی دارد.</a:t>
            </a:r>
            <a:endParaRPr lang="en-US" dirty="0">
              <a:latin typeface="Angsana New" pitchFamily="18" charset="-34"/>
            </a:endParaRPr>
          </a:p>
          <a:p>
            <a:endParaRPr lang="fa-IR" dirty="0">
              <a:latin typeface="Angsana New" pitchFamily="18" charset="-34"/>
            </a:endParaRPr>
          </a:p>
          <a:p>
            <a:r>
              <a:rPr lang="fa-IR" dirty="0">
                <a:latin typeface="Angsana New" pitchFamily="18" charset="-34"/>
              </a:rPr>
              <a:t>سنکرو گیرنده(</a:t>
            </a:r>
            <a:r>
              <a:rPr lang="en-US" dirty="0">
                <a:latin typeface="Angsana New" pitchFamily="18" charset="-34"/>
                <a:cs typeface="Angsana New" pitchFamily="18" charset="-34"/>
              </a:rPr>
              <a:t>CR</a:t>
            </a:r>
            <a:r>
              <a:rPr lang="fa-IR" dirty="0">
                <a:latin typeface="Angsana New" pitchFamily="18" charset="-34"/>
              </a:rPr>
              <a:t>): شبیه سنکرو های فرستنده هستند  به عبارت دیگر دارای یک استاتور سه فاز و رتور با قطب بر جسته می</a:t>
            </a:r>
            <a:r>
              <a:rPr lang="en-US" dirty="0">
                <a:latin typeface="Angsana New" pitchFamily="18" charset="-34"/>
              </a:rPr>
              <a:t> </a:t>
            </a:r>
            <a:r>
              <a:rPr lang="fa-IR" dirty="0">
                <a:latin typeface="Angsana New" pitchFamily="18" charset="-34"/>
              </a:rPr>
              <a:t>باشد.</a:t>
            </a:r>
          </a:p>
          <a:p>
            <a:endParaRPr lang="en-US" dirty="0">
              <a:latin typeface="Angsana New" pitchFamily="18" charset="-34"/>
              <a:cs typeface="Angsana New" pitchFamily="18" charset="-34"/>
            </a:endParaRPr>
          </a:p>
          <a:p>
            <a:r>
              <a:rPr lang="fa-IR" dirty="0">
                <a:latin typeface="Angsana New" pitchFamily="18" charset="-34"/>
              </a:rPr>
              <a:t>سنکرو  تبدیل کننده یا سنکرو ترانسفورماتوری</a:t>
            </a:r>
            <a:r>
              <a:rPr lang="en-US" dirty="0">
                <a:latin typeface="Angsana New" pitchFamily="18" charset="-34"/>
                <a:cs typeface="Angsana New" pitchFamily="18" charset="-34"/>
              </a:rPr>
              <a:t>(CT)</a:t>
            </a:r>
            <a:r>
              <a:rPr lang="fa-IR" dirty="0">
                <a:latin typeface="Angsana New" pitchFamily="18" charset="-34"/>
              </a:rPr>
              <a:t>: رتور ان استوانه ای است لذا شکاف هوایی یکنواخت دارد  و علت ان این است که پایانه های رتورعمدتا به یک تقویت کننده وصل است  و برای خروجی این تقویت کننده یک امپدانس ثابت صرف نظر از موقعیت رتور ایجاد می</a:t>
            </a:r>
            <a:r>
              <a:rPr lang="en-US" dirty="0">
                <a:latin typeface="Angsana New" pitchFamily="18" charset="-34"/>
              </a:rPr>
              <a:t> </a:t>
            </a:r>
            <a:r>
              <a:rPr lang="fa-IR" dirty="0">
                <a:latin typeface="Angsana New" pitchFamily="18" charset="-34"/>
              </a:rPr>
              <a:t>شود.</a:t>
            </a:r>
          </a:p>
          <a:p>
            <a:endParaRPr lang="fa-IR" dirty="0">
              <a:latin typeface="Angsana New" pitchFamily="18" charset="-34"/>
            </a:endParaRPr>
          </a:p>
          <a:p>
            <a:r>
              <a:rPr lang="fa-IR" dirty="0">
                <a:latin typeface="Angsana New" pitchFamily="18" charset="-34"/>
              </a:rPr>
              <a:t>عکس را در صفحه بعد مشاهده کنید</a:t>
            </a:r>
            <a:r>
              <a:rPr lang="en-US" dirty="0">
                <a:latin typeface="Angsana New" pitchFamily="18" charset="-34"/>
                <a:cs typeface="Angsana New" pitchFamily="18" charset="-34"/>
              </a:rPr>
              <a:t>:</a:t>
            </a:r>
          </a:p>
          <a:p>
            <a:endParaRPr lang="en-US" dirty="0"/>
          </a:p>
        </p:txBody>
      </p:sp>
      <p:sp>
        <p:nvSpPr>
          <p:cNvPr id="2560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5603" name="Rectangle 3"/>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2560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5604"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928794" y="714356"/>
            <a:ext cx="214314" cy="504268"/>
          </a:xfrm>
          <a:prstGeom prst="rect">
            <a:avLst/>
          </a:prstGeom>
          <a:noFill/>
        </p:spPr>
      </p:pic>
      <p:sp>
        <p:nvSpPr>
          <p:cNvPr id="25606" name="Rectangle 6"/>
          <p:cNvSpPr>
            <a:spLocks noChangeArrowheads="1"/>
          </p:cNvSpPr>
          <p:nvPr/>
        </p:nvSpPr>
        <p:spPr bwMode="auto">
          <a:xfrm>
            <a:off x="0" y="838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esktop\reza\peroje\کد 2.bmp"/>
          <p:cNvPicPr/>
          <p:nvPr/>
        </p:nvPicPr>
        <p:blipFill>
          <a:blip r:embed="rId2" cstate="print"/>
          <a:srcRect l="18429" t="21154" r="12340" b="28205"/>
          <a:stretch>
            <a:fillRect/>
          </a:stretch>
        </p:blipFill>
        <p:spPr bwMode="auto">
          <a:xfrm>
            <a:off x="500034" y="428604"/>
            <a:ext cx="7929618" cy="5214974"/>
          </a:xfrm>
          <a:prstGeom prst="rect">
            <a:avLst/>
          </a:prstGeom>
          <a:noFill/>
          <a:ln w="9525">
            <a:noFill/>
            <a:miter lim="800000"/>
            <a:headEnd/>
            <a:tailEnd/>
          </a:ln>
        </p:spPr>
      </p:pic>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279</TotalTime>
  <Words>2617</Words>
  <Application>Microsoft Office PowerPoint</Application>
  <PresentationFormat>On-screen Show (4:3)</PresentationFormat>
  <Paragraphs>86</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Batang</vt:lpstr>
      <vt:lpstr>Angsana New</vt:lpstr>
      <vt:lpstr>Arial</vt:lpstr>
      <vt:lpstr>B Koodak</vt:lpstr>
      <vt:lpstr>Calibri</vt:lpstr>
      <vt:lpstr>Century Schoolbook</vt:lpstr>
      <vt:lpstr>Impact</vt:lpstr>
      <vt:lpstr>Wingdings</vt:lpstr>
      <vt:lpstr>Wingdings 2</vt:lpstr>
      <vt:lpstr>Oriel</vt:lpstr>
      <vt:lpstr>PowerPoint Presentation</vt:lpstr>
      <vt:lpstr>ماشین های مخصوص استاد شادمان 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تشکر از توجه شما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Ali_1992</dc:creator>
  <cp:lastModifiedBy>Asak Computer</cp:lastModifiedBy>
  <cp:revision>41</cp:revision>
  <dcterms:created xsi:type="dcterms:W3CDTF">2012-08-14T17:16:17Z</dcterms:created>
  <dcterms:modified xsi:type="dcterms:W3CDTF">2020-03-09T16:41:35Z</dcterms:modified>
</cp:coreProperties>
</file>